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7"/>
  </p:notesMasterIdLst>
  <p:sldIdLst>
    <p:sldId id="286" r:id="rId2"/>
    <p:sldId id="257" r:id="rId3"/>
    <p:sldId id="259" r:id="rId4"/>
    <p:sldId id="256" r:id="rId5"/>
    <p:sldId id="258" r:id="rId6"/>
    <p:sldId id="261" r:id="rId7"/>
    <p:sldId id="262" r:id="rId8"/>
    <p:sldId id="287" r:id="rId9"/>
    <p:sldId id="265" r:id="rId10"/>
    <p:sldId id="264" r:id="rId11"/>
    <p:sldId id="281" r:id="rId12"/>
    <p:sldId id="267" r:id="rId13"/>
    <p:sldId id="271" r:id="rId14"/>
    <p:sldId id="276" r:id="rId15"/>
    <p:sldId id="272" r:id="rId16"/>
    <p:sldId id="273" r:id="rId17"/>
    <p:sldId id="280" r:id="rId18"/>
    <p:sldId id="275" r:id="rId19"/>
    <p:sldId id="278" r:id="rId20"/>
    <p:sldId id="277" r:id="rId21"/>
    <p:sldId id="282" r:id="rId22"/>
    <p:sldId id="283" r:id="rId23"/>
    <p:sldId id="284" r:id="rId24"/>
    <p:sldId id="268" r:id="rId25"/>
    <p:sldId id="26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20" autoAdjust="0"/>
    <p:restoredTop sz="94660"/>
  </p:normalViewPr>
  <p:slideViewPr>
    <p:cSldViewPr snapToGrid="0">
      <p:cViewPr varScale="1">
        <p:scale>
          <a:sx n="67" d="100"/>
          <a:sy n="67" d="100"/>
        </p:scale>
        <p:origin x="96"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38B848-8025-40FB-A393-BF855770682C}" type="datetimeFigureOut">
              <a:rPr lang="en-US" smtClean="0"/>
              <a:t>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8EC84D-CCC2-4FF6-9000-AF61765D2505}" type="slidenum">
              <a:rPr lang="en-US" smtClean="0"/>
              <a:t>‹#›</a:t>
            </a:fld>
            <a:endParaRPr lang="en-US"/>
          </a:p>
        </p:txBody>
      </p:sp>
    </p:spTree>
    <p:extLst>
      <p:ext uri="{BB962C8B-B14F-4D97-AF65-F5344CB8AC3E}">
        <p14:creationId xmlns:p14="http://schemas.microsoft.com/office/powerpoint/2010/main" val="951917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1A114-86E6-F465-9E3D-81ADE4136C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912822-9158-8A12-8808-19CE90DB90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131372-C699-4D65-5F13-4921C0E6C67C}"/>
              </a:ext>
            </a:extLst>
          </p:cNvPr>
          <p:cNvSpPr>
            <a:spLocks noGrp="1"/>
          </p:cNvSpPr>
          <p:nvPr>
            <p:ph type="dt" sz="half" idx="10"/>
          </p:nvPr>
        </p:nvSpPr>
        <p:spPr/>
        <p:txBody>
          <a:bodyPr/>
          <a:lstStyle/>
          <a:p>
            <a:fld id="{3075161E-BE39-42D8-8217-A1CEB840D43C}" type="datetimeFigureOut">
              <a:rPr lang="en-US" smtClean="0"/>
              <a:t>1/5/2023</a:t>
            </a:fld>
            <a:endParaRPr lang="en-US"/>
          </a:p>
        </p:txBody>
      </p:sp>
      <p:sp>
        <p:nvSpPr>
          <p:cNvPr id="5" name="Footer Placeholder 4">
            <a:extLst>
              <a:ext uri="{FF2B5EF4-FFF2-40B4-BE49-F238E27FC236}">
                <a16:creationId xmlns:a16="http://schemas.microsoft.com/office/drawing/2014/main" id="{09FFFA3E-3AFA-A25A-2F93-62A158912D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B2CA69-67B6-11BE-0EE3-CA474ADC0111}"/>
              </a:ext>
            </a:extLst>
          </p:cNvPr>
          <p:cNvSpPr>
            <a:spLocks noGrp="1"/>
          </p:cNvSpPr>
          <p:nvPr>
            <p:ph type="sldNum" sz="quarter" idx="12"/>
          </p:nvPr>
        </p:nvSpPr>
        <p:spPr/>
        <p:txBody>
          <a:bodyPr/>
          <a:lstStyle/>
          <a:p>
            <a:fld id="{FD112F11-16AF-407E-A1F1-DB1D8416A020}" type="slidenum">
              <a:rPr lang="en-US" smtClean="0"/>
              <a:t>‹#›</a:t>
            </a:fld>
            <a:endParaRPr lang="en-US"/>
          </a:p>
        </p:txBody>
      </p:sp>
    </p:spTree>
    <p:extLst>
      <p:ext uri="{BB962C8B-B14F-4D97-AF65-F5344CB8AC3E}">
        <p14:creationId xmlns:p14="http://schemas.microsoft.com/office/powerpoint/2010/main" val="2247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4864B-4D74-0272-67BA-18A06C037A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566CF9-7027-8113-A57F-13CA731FAF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6AF961-782E-008B-81F4-4E625E769A31}"/>
              </a:ext>
            </a:extLst>
          </p:cNvPr>
          <p:cNvSpPr>
            <a:spLocks noGrp="1"/>
          </p:cNvSpPr>
          <p:nvPr>
            <p:ph type="dt" sz="half" idx="10"/>
          </p:nvPr>
        </p:nvSpPr>
        <p:spPr/>
        <p:txBody>
          <a:bodyPr/>
          <a:lstStyle/>
          <a:p>
            <a:fld id="{3075161E-BE39-42D8-8217-A1CEB840D43C}" type="datetimeFigureOut">
              <a:rPr lang="en-US" smtClean="0"/>
              <a:t>1/5/2023</a:t>
            </a:fld>
            <a:endParaRPr lang="en-US"/>
          </a:p>
        </p:txBody>
      </p:sp>
      <p:sp>
        <p:nvSpPr>
          <p:cNvPr id="5" name="Footer Placeholder 4">
            <a:extLst>
              <a:ext uri="{FF2B5EF4-FFF2-40B4-BE49-F238E27FC236}">
                <a16:creationId xmlns:a16="http://schemas.microsoft.com/office/drawing/2014/main" id="{34D6EEB5-BA5E-3670-6D9D-EE8EDB014B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60864F-7B49-984E-F8E0-47E3679FF46F}"/>
              </a:ext>
            </a:extLst>
          </p:cNvPr>
          <p:cNvSpPr>
            <a:spLocks noGrp="1"/>
          </p:cNvSpPr>
          <p:nvPr>
            <p:ph type="sldNum" sz="quarter" idx="12"/>
          </p:nvPr>
        </p:nvSpPr>
        <p:spPr/>
        <p:txBody>
          <a:bodyPr/>
          <a:lstStyle/>
          <a:p>
            <a:fld id="{FD112F11-16AF-407E-A1F1-DB1D8416A020}" type="slidenum">
              <a:rPr lang="en-US" smtClean="0"/>
              <a:t>‹#›</a:t>
            </a:fld>
            <a:endParaRPr lang="en-US"/>
          </a:p>
        </p:txBody>
      </p:sp>
    </p:spTree>
    <p:extLst>
      <p:ext uri="{BB962C8B-B14F-4D97-AF65-F5344CB8AC3E}">
        <p14:creationId xmlns:p14="http://schemas.microsoft.com/office/powerpoint/2010/main" val="16012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C4F88-7270-786D-CFFA-253D35DAB8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E096AA-2797-B6F1-A9C9-63F18DD4E2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11FDC-0345-2BEB-8555-27F39B585839}"/>
              </a:ext>
            </a:extLst>
          </p:cNvPr>
          <p:cNvSpPr>
            <a:spLocks noGrp="1"/>
          </p:cNvSpPr>
          <p:nvPr>
            <p:ph type="dt" sz="half" idx="10"/>
          </p:nvPr>
        </p:nvSpPr>
        <p:spPr/>
        <p:txBody>
          <a:bodyPr/>
          <a:lstStyle/>
          <a:p>
            <a:fld id="{3075161E-BE39-42D8-8217-A1CEB840D43C}" type="datetimeFigureOut">
              <a:rPr lang="en-US" smtClean="0"/>
              <a:t>1/5/2023</a:t>
            </a:fld>
            <a:endParaRPr lang="en-US"/>
          </a:p>
        </p:txBody>
      </p:sp>
      <p:sp>
        <p:nvSpPr>
          <p:cNvPr id="5" name="Footer Placeholder 4">
            <a:extLst>
              <a:ext uri="{FF2B5EF4-FFF2-40B4-BE49-F238E27FC236}">
                <a16:creationId xmlns:a16="http://schemas.microsoft.com/office/drawing/2014/main" id="{7B608160-12A2-5C5A-AEF4-F4F906AF4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2A1C90-834E-71E6-517E-502F9BCCA5B1}"/>
              </a:ext>
            </a:extLst>
          </p:cNvPr>
          <p:cNvSpPr>
            <a:spLocks noGrp="1"/>
          </p:cNvSpPr>
          <p:nvPr>
            <p:ph type="sldNum" sz="quarter" idx="12"/>
          </p:nvPr>
        </p:nvSpPr>
        <p:spPr/>
        <p:txBody>
          <a:bodyPr/>
          <a:lstStyle/>
          <a:p>
            <a:fld id="{FD112F11-16AF-407E-A1F1-DB1D8416A020}" type="slidenum">
              <a:rPr lang="en-US" smtClean="0"/>
              <a:t>‹#›</a:t>
            </a:fld>
            <a:endParaRPr lang="en-US"/>
          </a:p>
        </p:txBody>
      </p:sp>
    </p:spTree>
    <p:extLst>
      <p:ext uri="{BB962C8B-B14F-4D97-AF65-F5344CB8AC3E}">
        <p14:creationId xmlns:p14="http://schemas.microsoft.com/office/powerpoint/2010/main" val="3958437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E8EF-3E4C-C586-8BC0-DB168939C6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D554C6-1E41-3E8C-09C1-1D373D5AEF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FA944A-53B1-4EE9-57F2-ACF18F28C097}"/>
              </a:ext>
            </a:extLst>
          </p:cNvPr>
          <p:cNvSpPr>
            <a:spLocks noGrp="1"/>
          </p:cNvSpPr>
          <p:nvPr>
            <p:ph type="dt" sz="half" idx="10"/>
          </p:nvPr>
        </p:nvSpPr>
        <p:spPr/>
        <p:txBody>
          <a:bodyPr/>
          <a:lstStyle/>
          <a:p>
            <a:fld id="{3075161E-BE39-42D8-8217-A1CEB840D43C}" type="datetimeFigureOut">
              <a:rPr lang="en-US" smtClean="0"/>
              <a:t>1/5/2023</a:t>
            </a:fld>
            <a:endParaRPr lang="en-US"/>
          </a:p>
        </p:txBody>
      </p:sp>
      <p:sp>
        <p:nvSpPr>
          <p:cNvPr id="5" name="Footer Placeholder 4">
            <a:extLst>
              <a:ext uri="{FF2B5EF4-FFF2-40B4-BE49-F238E27FC236}">
                <a16:creationId xmlns:a16="http://schemas.microsoft.com/office/drawing/2014/main" id="{F4318DCB-4B78-4DE6-5836-370067890D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92DBAE-3500-2975-7196-83DD72E1279B}"/>
              </a:ext>
            </a:extLst>
          </p:cNvPr>
          <p:cNvSpPr>
            <a:spLocks noGrp="1"/>
          </p:cNvSpPr>
          <p:nvPr>
            <p:ph type="sldNum" sz="quarter" idx="12"/>
          </p:nvPr>
        </p:nvSpPr>
        <p:spPr/>
        <p:txBody>
          <a:bodyPr/>
          <a:lstStyle/>
          <a:p>
            <a:fld id="{FD112F11-16AF-407E-A1F1-DB1D8416A020}" type="slidenum">
              <a:rPr lang="en-US" smtClean="0"/>
              <a:t>‹#›</a:t>
            </a:fld>
            <a:endParaRPr lang="en-US"/>
          </a:p>
        </p:txBody>
      </p:sp>
    </p:spTree>
    <p:extLst>
      <p:ext uri="{BB962C8B-B14F-4D97-AF65-F5344CB8AC3E}">
        <p14:creationId xmlns:p14="http://schemas.microsoft.com/office/powerpoint/2010/main" val="421136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DD758-A449-264E-4913-BAF58C2A4D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28108B-D2D9-EAEA-979B-EB1A433292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6B0E2-02CB-93EF-DC17-B46F3645E7CE}"/>
              </a:ext>
            </a:extLst>
          </p:cNvPr>
          <p:cNvSpPr>
            <a:spLocks noGrp="1"/>
          </p:cNvSpPr>
          <p:nvPr>
            <p:ph type="dt" sz="half" idx="10"/>
          </p:nvPr>
        </p:nvSpPr>
        <p:spPr/>
        <p:txBody>
          <a:bodyPr/>
          <a:lstStyle/>
          <a:p>
            <a:fld id="{3075161E-BE39-42D8-8217-A1CEB840D43C}" type="datetimeFigureOut">
              <a:rPr lang="en-US" smtClean="0"/>
              <a:t>1/5/2023</a:t>
            </a:fld>
            <a:endParaRPr lang="en-US"/>
          </a:p>
        </p:txBody>
      </p:sp>
      <p:sp>
        <p:nvSpPr>
          <p:cNvPr id="5" name="Footer Placeholder 4">
            <a:extLst>
              <a:ext uri="{FF2B5EF4-FFF2-40B4-BE49-F238E27FC236}">
                <a16:creationId xmlns:a16="http://schemas.microsoft.com/office/drawing/2014/main" id="{DD885E92-4600-0280-81A7-73C6B473D6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B9FD3-2A33-9573-E633-ADACD6F293D8}"/>
              </a:ext>
            </a:extLst>
          </p:cNvPr>
          <p:cNvSpPr>
            <a:spLocks noGrp="1"/>
          </p:cNvSpPr>
          <p:nvPr>
            <p:ph type="sldNum" sz="quarter" idx="12"/>
          </p:nvPr>
        </p:nvSpPr>
        <p:spPr/>
        <p:txBody>
          <a:bodyPr/>
          <a:lstStyle/>
          <a:p>
            <a:fld id="{FD112F11-16AF-407E-A1F1-DB1D8416A020}" type="slidenum">
              <a:rPr lang="en-US" smtClean="0"/>
              <a:t>‹#›</a:t>
            </a:fld>
            <a:endParaRPr lang="en-US"/>
          </a:p>
        </p:txBody>
      </p:sp>
    </p:spTree>
    <p:extLst>
      <p:ext uri="{BB962C8B-B14F-4D97-AF65-F5344CB8AC3E}">
        <p14:creationId xmlns:p14="http://schemas.microsoft.com/office/powerpoint/2010/main" val="3785005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8FDBF-94BF-EC3E-8E1E-FB24CD8939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3EC034-2CA5-38C8-4089-04037C8B39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988844-560F-B71A-9A3F-0536F8A28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DF1728-A43A-4C7A-C1A5-73675F6CD580}"/>
              </a:ext>
            </a:extLst>
          </p:cNvPr>
          <p:cNvSpPr>
            <a:spLocks noGrp="1"/>
          </p:cNvSpPr>
          <p:nvPr>
            <p:ph type="dt" sz="half" idx="10"/>
          </p:nvPr>
        </p:nvSpPr>
        <p:spPr/>
        <p:txBody>
          <a:bodyPr/>
          <a:lstStyle/>
          <a:p>
            <a:fld id="{3075161E-BE39-42D8-8217-A1CEB840D43C}" type="datetimeFigureOut">
              <a:rPr lang="en-US" smtClean="0"/>
              <a:t>1/5/2023</a:t>
            </a:fld>
            <a:endParaRPr lang="en-US"/>
          </a:p>
        </p:txBody>
      </p:sp>
      <p:sp>
        <p:nvSpPr>
          <p:cNvPr id="6" name="Footer Placeholder 5">
            <a:extLst>
              <a:ext uri="{FF2B5EF4-FFF2-40B4-BE49-F238E27FC236}">
                <a16:creationId xmlns:a16="http://schemas.microsoft.com/office/drawing/2014/main" id="{ECEDED7E-1309-C2C1-E1F8-748677845A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9F2D5A-15BE-C095-FE28-05BBBDCB7ED4}"/>
              </a:ext>
            </a:extLst>
          </p:cNvPr>
          <p:cNvSpPr>
            <a:spLocks noGrp="1"/>
          </p:cNvSpPr>
          <p:nvPr>
            <p:ph type="sldNum" sz="quarter" idx="12"/>
          </p:nvPr>
        </p:nvSpPr>
        <p:spPr/>
        <p:txBody>
          <a:bodyPr/>
          <a:lstStyle/>
          <a:p>
            <a:fld id="{FD112F11-16AF-407E-A1F1-DB1D8416A020}" type="slidenum">
              <a:rPr lang="en-US" smtClean="0"/>
              <a:t>‹#›</a:t>
            </a:fld>
            <a:endParaRPr lang="en-US"/>
          </a:p>
        </p:txBody>
      </p:sp>
    </p:spTree>
    <p:extLst>
      <p:ext uri="{BB962C8B-B14F-4D97-AF65-F5344CB8AC3E}">
        <p14:creationId xmlns:p14="http://schemas.microsoft.com/office/powerpoint/2010/main" val="3902586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C89D-5E2A-D095-EC94-859B3D6D58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7E6FF8-3253-3CF5-5407-41608D1B00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679534-2448-9168-FA6C-D2CB0A0366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97F03F-A7DF-6807-A88C-59E9AD34B6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EAF53E-698D-8B04-5B4B-63846B0063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7F7EA2-C0C3-3C51-2413-D4D7DE67D76B}"/>
              </a:ext>
            </a:extLst>
          </p:cNvPr>
          <p:cNvSpPr>
            <a:spLocks noGrp="1"/>
          </p:cNvSpPr>
          <p:nvPr>
            <p:ph type="dt" sz="half" idx="10"/>
          </p:nvPr>
        </p:nvSpPr>
        <p:spPr/>
        <p:txBody>
          <a:bodyPr/>
          <a:lstStyle/>
          <a:p>
            <a:fld id="{3075161E-BE39-42D8-8217-A1CEB840D43C}" type="datetimeFigureOut">
              <a:rPr lang="en-US" smtClean="0"/>
              <a:t>1/5/2023</a:t>
            </a:fld>
            <a:endParaRPr lang="en-US"/>
          </a:p>
        </p:txBody>
      </p:sp>
      <p:sp>
        <p:nvSpPr>
          <p:cNvPr id="8" name="Footer Placeholder 7">
            <a:extLst>
              <a:ext uri="{FF2B5EF4-FFF2-40B4-BE49-F238E27FC236}">
                <a16:creationId xmlns:a16="http://schemas.microsoft.com/office/drawing/2014/main" id="{08778C15-A04F-0807-63AA-DC392139E8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E82FD2-0320-A942-FED4-68FACE70282C}"/>
              </a:ext>
            </a:extLst>
          </p:cNvPr>
          <p:cNvSpPr>
            <a:spLocks noGrp="1"/>
          </p:cNvSpPr>
          <p:nvPr>
            <p:ph type="sldNum" sz="quarter" idx="12"/>
          </p:nvPr>
        </p:nvSpPr>
        <p:spPr/>
        <p:txBody>
          <a:bodyPr/>
          <a:lstStyle/>
          <a:p>
            <a:fld id="{FD112F11-16AF-407E-A1F1-DB1D8416A020}" type="slidenum">
              <a:rPr lang="en-US" smtClean="0"/>
              <a:t>‹#›</a:t>
            </a:fld>
            <a:endParaRPr lang="en-US"/>
          </a:p>
        </p:txBody>
      </p:sp>
    </p:spTree>
    <p:extLst>
      <p:ext uri="{BB962C8B-B14F-4D97-AF65-F5344CB8AC3E}">
        <p14:creationId xmlns:p14="http://schemas.microsoft.com/office/powerpoint/2010/main" val="216652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31916-4549-75DA-80CF-D8ECE15380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8BF988-B881-AABA-5C55-7594C112B312}"/>
              </a:ext>
            </a:extLst>
          </p:cNvPr>
          <p:cNvSpPr>
            <a:spLocks noGrp="1"/>
          </p:cNvSpPr>
          <p:nvPr>
            <p:ph type="dt" sz="half" idx="10"/>
          </p:nvPr>
        </p:nvSpPr>
        <p:spPr/>
        <p:txBody>
          <a:bodyPr/>
          <a:lstStyle/>
          <a:p>
            <a:fld id="{3075161E-BE39-42D8-8217-A1CEB840D43C}" type="datetimeFigureOut">
              <a:rPr lang="en-US" smtClean="0"/>
              <a:t>1/5/2023</a:t>
            </a:fld>
            <a:endParaRPr lang="en-US"/>
          </a:p>
        </p:txBody>
      </p:sp>
      <p:sp>
        <p:nvSpPr>
          <p:cNvPr id="4" name="Footer Placeholder 3">
            <a:extLst>
              <a:ext uri="{FF2B5EF4-FFF2-40B4-BE49-F238E27FC236}">
                <a16:creationId xmlns:a16="http://schemas.microsoft.com/office/drawing/2014/main" id="{897E47DE-5FE7-5E13-176F-D0390F316F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4C2B23-8B5F-BA7E-848A-E100F72B0E2B}"/>
              </a:ext>
            </a:extLst>
          </p:cNvPr>
          <p:cNvSpPr>
            <a:spLocks noGrp="1"/>
          </p:cNvSpPr>
          <p:nvPr>
            <p:ph type="sldNum" sz="quarter" idx="12"/>
          </p:nvPr>
        </p:nvSpPr>
        <p:spPr/>
        <p:txBody>
          <a:bodyPr/>
          <a:lstStyle/>
          <a:p>
            <a:fld id="{FD112F11-16AF-407E-A1F1-DB1D8416A020}" type="slidenum">
              <a:rPr lang="en-US" smtClean="0"/>
              <a:t>‹#›</a:t>
            </a:fld>
            <a:endParaRPr lang="en-US"/>
          </a:p>
        </p:txBody>
      </p:sp>
    </p:spTree>
    <p:extLst>
      <p:ext uri="{BB962C8B-B14F-4D97-AF65-F5344CB8AC3E}">
        <p14:creationId xmlns:p14="http://schemas.microsoft.com/office/powerpoint/2010/main" val="3375827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1E7B5D-622A-B1D5-24C5-2B73B2866EEC}"/>
              </a:ext>
            </a:extLst>
          </p:cNvPr>
          <p:cNvSpPr>
            <a:spLocks noGrp="1"/>
          </p:cNvSpPr>
          <p:nvPr>
            <p:ph type="dt" sz="half" idx="10"/>
          </p:nvPr>
        </p:nvSpPr>
        <p:spPr/>
        <p:txBody>
          <a:bodyPr/>
          <a:lstStyle/>
          <a:p>
            <a:fld id="{3075161E-BE39-42D8-8217-A1CEB840D43C}" type="datetimeFigureOut">
              <a:rPr lang="en-US" smtClean="0"/>
              <a:t>1/5/2023</a:t>
            </a:fld>
            <a:endParaRPr lang="en-US"/>
          </a:p>
        </p:txBody>
      </p:sp>
      <p:sp>
        <p:nvSpPr>
          <p:cNvPr id="3" name="Footer Placeholder 2">
            <a:extLst>
              <a:ext uri="{FF2B5EF4-FFF2-40B4-BE49-F238E27FC236}">
                <a16:creationId xmlns:a16="http://schemas.microsoft.com/office/drawing/2014/main" id="{11E11F77-D622-5E62-27ED-81D00A53EF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BC3187-4A6F-BCEB-45F0-EB973D147E1A}"/>
              </a:ext>
            </a:extLst>
          </p:cNvPr>
          <p:cNvSpPr>
            <a:spLocks noGrp="1"/>
          </p:cNvSpPr>
          <p:nvPr>
            <p:ph type="sldNum" sz="quarter" idx="12"/>
          </p:nvPr>
        </p:nvSpPr>
        <p:spPr/>
        <p:txBody>
          <a:bodyPr/>
          <a:lstStyle/>
          <a:p>
            <a:fld id="{FD112F11-16AF-407E-A1F1-DB1D8416A020}" type="slidenum">
              <a:rPr lang="en-US" smtClean="0"/>
              <a:t>‹#›</a:t>
            </a:fld>
            <a:endParaRPr lang="en-US"/>
          </a:p>
        </p:txBody>
      </p:sp>
    </p:spTree>
    <p:extLst>
      <p:ext uri="{BB962C8B-B14F-4D97-AF65-F5344CB8AC3E}">
        <p14:creationId xmlns:p14="http://schemas.microsoft.com/office/powerpoint/2010/main" val="1013084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71D66-F95B-C2A5-76E6-543726FABD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EA0846-6BFB-EA60-1ABA-03610286AA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CA52EA-6204-64AD-5E5A-8FFB29F98F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88491C-7817-1350-CBCF-AE71B10F0E07}"/>
              </a:ext>
            </a:extLst>
          </p:cNvPr>
          <p:cNvSpPr>
            <a:spLocks noGrp="1"/>
          </p:cNvSpPr>
          <p:nvPr>
            <p:ph type="dt" sz="half" idx="10"/>
          </p:nvPr>
        </p:nvSpPr>
        <p:spPr/>
        <p:txBody>
          <a:bodyPr/>
          <a:lstStyle/>
          <a:p>
            <a:fld id="{3075161E-BE39-42D8-8217-A1CEB840D43C}" type="datetimeFigureOut">
              <a:rPr lang="en-US" smtClean="0"/>
              <a:t>1/5/2023</a:t>
            </a:fld>
            <a:endParaRPr lang="en-US"/>
          </a:p>
        </p:txBody>
      </p:sp>
      <p:sp>
        <p:nvSpPr>
          <p:cNvPr id="6" name="Footer Placeholder 5">
            <a:extLst>
              <a:ext uri="{FF2B5EF4-FFF2-40B4-BE49-F238E27FC236}">
                <a16:creationId xmlns:a16="http://schemas.microsoft.com/office/drawing/2014/main" id="{E354A9C9-6B6B-6B00-7AA6-3CBE2E4E08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702A97-A6CB-AFFE-8102-C9422B8E9A22}"/>
              </a:ext>
            </a:extLst>
          </p:cNvPr>
          <p:cNvSpPr>
            <a:spLocks noGrp="1"/>
          </p:cNvSpPr>
          <p:nvPr>
            <p:ph type="sldNum" sz="quarter" idx="12"/>
          </p:nvPr>
        </p:nvSpPr>
        <p:spPr/>
        <p:txBody>
          <a:bodyPr/>
          <a:lstStyle/>
          <a:p>
            <a:fld id="{FD112F11-16AF-407E-A1F1-DB1D8416A020}" type="slidenum">
              <a:rPr lang="en-US" smtClean="0"/>
              <a:t>‹#›</a:t>
            </a:fld>
            <a:endParaRPr lang="en-US"/>
          </a:p>
        </p:txBody>
      </p:sp>
    </p:spTree>
    <p:extLst>
      <p:ext uri="{BB962C8B-B14F-4D97-AF65-F5344CB8AC3E}">
        <p14:creationId xmlns:p14="http://schemas.microsoft.com/office/powerpoint/2010/main" val="3855383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E49A-3D1C-A501-125F-214316F083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BEFDBF-9F7C-E688-ED8B-CDFCE4E6A4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CA5051-EC82-7A99-BF52-865E8A9755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544F73-B2F9-E0C0-AD1F-41EAFADAF69E}"/>
              </a:ext>
            </a:extLst>
          </p:cNvPr>
          <p:cNvSpPr>
            <a:spLocks noGrp="1"/>
          </p:cNvSpPr>
          <p:nvPr>
            <p:ph type="dt" sz="half" idx="10"/>
          </p:nvPr>
        </p:nvSpPr>
        <p:spPr/>
        <p:txBody>
          <a:bodyPr/>
          <a:lstStyle/>
          <a:p>
            <a:fld id="{3075161E-BE39-42D8-8217-A1CEB840D43C}" type="datetimeFigureOut">
              <a:rPr lang="en-US" smtClean="0"/>
              <a:t>1/5/2023</a:t>
            </a:fld>
            <a:endParaRPr lang="en-US"/>
          </a:p>
        </p:txBody>
      </p:sp>
      <p:sp>
        <p:nvSpPr>
          <p:cNvPr id="6" name="Footer Placeholder 5">
            <a:extLst>
              <a:ext uri="{FF2B5EF4-FFF2-40B4-BE49-F238E27FC236}">
                <a16:creationId xmlns:a16="http://schemas.microsoft.com/office/drawing/2014/main" id="{4F6E656C-97F9-0765-2C74-ABCF82F0E5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101818-2A50-C943-659E-258EDEC9A477}"/>
              </a:ext>
            </a:extLst>
          </p:cNvPr>
          <p:cNvSpPr>
            <a:spLocks noGrp="1"/>
          </p:cNvSpPr>
          <p:nvPr>
            <p:ph type="sldNum" sz="quarter" idx="12"/>
          </p:nvPr>
        </p:nvSpPr>
        <p:spPr/>
        <p:txBody>
          <a:bodyPr/>
          <a:lstStyle/>
          <a:p>
            <a:fld id="{FD112F11-16AF-407E-A1F1-DB1D8416A020}" type="slidenum">
              <a:rPr lang="en-US" smtClean="0"/>
              <a:t>‹#›</a:t>
            </a:fld>
            <a:endParaRPr lang="en-US"/>
          </a:p>
        </p:txBody>
      </p:sp>
    </p:spTree>
    <p:extLst>
      <p:ext uri="{BB962C8B-B14F-4D97-AF65-F5344CB8AC3E}">
        <p14:creationId xmlns:p14="http://schemas.microsoft.com/office/powerpoint/2010/main" val="280613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D80CAC-76A9-87B7-2457-B144806605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7B9F86-C376-EEB2-E422-2F0352B0A9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22988-E4EB-DF80-6346-48D341629B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5161E-BE39-42D8-8217-A1CEB840D43C}" type="datetimeFigureOut">
              <a:rPr lang="en-US" smtClean="0"/>
              <a:t>1/5/2023</a:t>
            </a:fld>
            <a:endParaRPr lang="en-US"/>
          </a:p>
        </p:txBody>
      </p:sp>
      <p:sp>
        <p:nvSpPr>
          <p:cNvPr id="5" name="Footer Placeholder 4">
            <a:extLst>
              <a:ext uri="{FF2B5EF4-FFF2-40B4-BE49-F238E27FC236}">
                <a16:creationId xmlns:a16="http://schemas.microsoft.com/office/drawing/2014/main" id="{8793FE5B-19DA-754A-8543-24F17E2AB7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56C66A-A9E0-AD46-B409-199E369068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112F11-16AF-407E-A1F1-DB1D8416A020}" type="slidenum">
              <a:rPr lang="en-US" smtClean="0"/>
              <a:t>‹#›</a:t>
            </a:fld>
            <a:endParaRPr lang="en-US"/>
          </a:p>
        </p:txBody>
      </p:sp>
    </p:spTree>
    <p:extLst>
      <p:ext uri="{BB962C8B-B14F-4D97-AF65-F5344CB8AC3E}">
        <p14:creationId xmlns:p14="http://schemas.microsoft.com/office/powerpoint/2010/main" val="419890033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3" descr="A group of people posing for the camera&#10;&#10;Description generated with very high confidence"/>
          <p:cNvPicPr preferRelativeResize="0"/>
          <p:nvPr/>
        </p:nvPicPr>
        <p:blipFill rotWithShape="1">
          <a:blip r:embed="rId3" cstate="print">
            <a:alphaModFix/>
          </a:blip>
          <a:srcRect t="15378" r="-3" b="15373"/>
          <a:stretch/>
        </p:blipFill>
        <p:spPr>
          <a:xfrm>
            <a:off x="3554309" y="19217"/>
            <a:ext cx="4609359" cy="2426373"/>
          </a:xfrm>
          <a:custGeom>
            <a:avLst/>
            <a:gdLst/>
            <a:ahLst/>
            <a:cxnLst/>
            <a:rect l="l" t="t" r="r" b="b"/>
            <a:pathLst>
              <a:path w="4609359" h="2130473" extrusionOk="0">
                <a:moveTo>
                  <a:pt x="986689" y="0"/>
                </a:moveTo>
                <a:lnTo>
                  <a:pt x="4609359" y="0"/>
                </a:lnTo>
                <a:lnTo>
                  <a:pt x="3622670" y="2130473"/>
                </a:lnTo>
                <a:lnTo>
                  <a:pt x="0" y="2130473"/>
                </a:lnTo>
                <a:close/>
              </a:path>
            </a:pathLst>
          </a:custGeom>
          <a:noFill/>
          <a:ln>
            <a:noFill/>
          </a:ln>
        </p:spPr>
      </p:pic>
      <p:pic>
        <p:nvPicPr>
          <p:cNvPr id="92" name="Google Shape;92;p13" descr="A large sign above the front of a building&#10;&#10;Description generated with very high confidence"/>
          <p:cNvPicPr preferRelativeResize="0"/>
          <p:nvPr/>
        </p:nvPicPr>
        <p:blipFill rotWithShape="1">
          <a:blip r:embed="rId4">
            <a:alphaModFix/>
          </a:blip>
          <a:srcRect t="35118" r="2" b="17274"/>
          <a:stretch/>
        </p:blipFill>
        <p:spPr>
          <a:xfrm>
            <a:off x="0" y="0"/>
            <a:ext cx="4685614" cy="2405502"/>
          </a:xfrm>
          <a:custGeom>
            <a:avLst/>
            <a:gdLst/>
            <a:ahLst/>
            <a:cxnLst/>
            <a:rect l="l" t="t" r="r" b="b"/>
            <a:pathLst>
              <a:path w="4475140" h="2130473" extrusionOk="0">
                <a:moveTo>
                  <a:pt x="0" y="0"/>
                </a:moveTo>
                <a:lnTo>
                  <a:pt x="1074821" y="0"/>
                </a:lnTo>
                <a:lnTo>
                  <a:pt x="1074821" y="239"/>
                </a:lnTo>
                <a:lnTo>
                  <a:pt x="4475140" y="239"/>
                </a:lnTo>
                <a:lnTo>
                  <a:pt x="3488563" y="2130473"/>
                </a:lnTo>
                <a:lnTo>
                  <a:pt x="0" y="2130473"/>
                </a:lnTo>
                <a:close/>
              </a:path>
            </a:pathLst>
          </a:custGeom>
          <a:noFill/>
          <a:ln>
            <a:noFill/>
          </a:ln>
        </p:spPr>
      </p:pic>
      <p:pic>
        <p:nvPicPr>
          <p:cNvPr id="93" name="Google Shape;93;p13" descr="A group of people sitting at a table&#10;&#10;Description generated with very high confidence"/>
          <p:cNvPicPr preferRelativeResize="0"/>
          <p:nvPr/>
        </p:nvPicPr>
        <p:blipFill rotWithShape="1">
          <a:blip r:embed="rId5">
            <a:alphaModFix/>
          </a:blip>
          <a:srcRect t="30138" r="3" b="10194"/>
          <a:stretch/>
        </p:blipFill>
        <p:spPr>
          <a:xfrm>
            <a:off x="7352312" y="-89450"/>
            <a:ext cx="4914454" cy="2426373"/>
          </a:xfrm>
          <a:custGeom>
            <a:avLst/>
            <a:gdLst/>
            <a:ahLst/>
            <a:cxnLst/>
            <a:rect l="l" t="t" r="r" b="b"/>
            <a:pathLst>
              <a:path w="4760659" h="2130473" extrusionOk="0">
                <a:moveTo>
                  <a:pt x="986689" y="0"/>
                </a:moveTo>
                <a:lnTo>
                  <a:pt x="4760659" y="0"/>
                </a:lnTo>
                <a:lnTo>
                  <a:pt x="4760659" y="2130473"/>
                </a:lnTo>
                <a:lnTo>
                  <a:pt x="0" y="2130473"/>
                </a:lnTo>
                <a:close/>
              </a:path>
            </a:pathLst>
          </a:custGeom>
          <a:noFill/>
          <a:ln>
            <a:noFill/>
          </a:ln>
        </p:spPr>
      </p:pic>
      <p:pic>
        <p:nvPicPr>
          <p:cNvPr id="94" name="Google Shape;94;p13" descr="A group of people looking at the camera&#10;&#10;Description generated with very high confidence"/>
          <p:cNvPicPr preferRelativeResize="0"/>
          <p:nvPr/>
        </p:nvPicPr>
        <p:blipFill rotWithShape="1">
          <a:blip r:embed="rId6" cstate="print">
            <a:alphaModFix/>
          </a:blip>
          <a:srcRect r="1" b="27199"/>
          <a:stretch/>
        </p:blipFill>
        <p:spPr>
          <a:xfrm>
            <a:off x="7716860" y="4438580"/>
            <a:ext cx="4475140" cy="2419419"/>
          </a:xfrm>
          <a:custGeom>
            <a:avLst/>
            <a:gdLst/>
            <a:ahLst/>
            <a:cxnLst/>
            <a:rect l="l" t="t" r="r" b="b"/>
            <a:pathLst>
              <a:path w="4475140" h="2174680" extrusionOk="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id="95" name="Google Shape;95;p13" descr="A group of people standing in a room&#10;&#10;Description generated with very high confidence"/>
          <p:cNvPicPr preferRelativeResize="0"/>
          <p:nvPr/>
        </p:nvPicPr>
        <p:blipFill rotWithShape="1">
          <a:blip r:embed="rId7" cstate="print">
            <a:alphaModFix/>
          </a:blip>
          <a:srcRect r="-1" b="27961"/>
          <a:stretch/>
        </p:blipFill>
        <p:spPr>
          <a:xfrm>
            <a:off x="4039737" y="4438045"/>
            <a:ext cx="4523640" cy="2419953"/>
          </a:xfrm>
          <a:custGeom>
            <a:avLst/>
            <a:gdLst/>
            <a:ahLst/>
            <a:cxnLst/>
            <a:rect l="l" t="t" r="r" b="b"/>
            <a:pathLst>
              <a:path w="4523640" h="2175160" extrusionOk="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id="96" name="Google Shape;96;p13" descr="A group of people sitting at a table&#10;&#10;Description generated with very high confidence"/>
          <p:cNvPicPr preferRelativeResize="0"/>
          <p:nvPr/>
        </p:nvPicPr>
        <p:blipFill rotWithShape="1">
          <a:blip r:embed="rId8" cstate="print">
            <a:alphaModFix/>
          </a:blip>
          <a:srcRect t="33084" b="530"/>
          <a:stretch/>
        </p:blipFill>
        <p:spPr>
          <a:xfrm>
            <a:off x="0" y="4316127"/>
            <a:ext cx="4908824" cy="2419953"/>
          </a:xfrm>
          <a:custGeom>
            <a:avLst/>
            <a:gdLst/>
            <a:ahLst/>
            <a:cxnLst/>
            <a:rect l="l" t="t" r="r" b="b"/>
            <a:pathLst>
              <a:path w="4908824" h="2175160" extrusionOk="0">
                <a:moveTo>
                  <a:pt x="0" y="0"/>
                </a:moveTo>
                <a:lnTo>
                  <a:pt x="4908824" y="0"/>
                </a:lnTo>
                <a:lnTo>
                  <a:pt x="3901440" y="2175160"/>
                </a:lnTo>
                <a:lnTo>
                  <a:pt x="0" y="2175160"/>
                </a:lnTo>
                <a:close/>
              </a:path>
            </a:pathLst>
          </a:custGeom>
          <a:noFill/>
          <a:ln>
            <a:noFill/>
          </a:ln>
        </p:spPr>
      </p:pic>
      <p:pic>
        <p:nvPicPr>
          <p:cNvPr id="97" name="Google Shape;97;p13"/>
          <p:cNvPicPr preferRelativeResize="0"/>
          <p:nvPr/>
        </p:nvPicPr>
        <p:blipFill rotWithShape="1">
          <a:blip r:embed="rId9">
            <a:alphaModFix/>
          </a:blip>
          <a:srcRect/>
          <a:stretch/>
        </p:blipFill>
        <p:spPr>
          <a:xfrm>
            <a:off x="12700" y="2433329"/>
            <a:ext cx="12107697" cy="19977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4B1CE0-9C58-8824-CDDC-4C5814978A12}"/>
              </a:ext>
            </a:extLst>
          </p:cNvPr>
          <p:cNvSpPr txBox="1"/>
          <p:nvPr/>
        </p:nvSpPr>
        <p:spPr>
          <a:xfrm>
            <a:off x="3933824" y="797050"/>
            <a:ext cx="6443980" cy="400110"/>
          </a:xfrm>
          <a:prstGeom prst="rect">
            <a:avLst/>
          </a:prstGeom>
          <a:noFill/>
        </p:spPr>
        <p:txBody>
          <a:bodyPr wrap="square">
            <a:spAutoFit/>
          </a:bodyPr>
          <a:lstStyle/>
          <a:p>
            <a:r>
              <a:rPr lang="en-US" sz="2000" b="1" dirty="0">
                <a:solidFill>
                  <a:srgbClr val="FF0000"/>
                </a:solidFill>
                <a:latin typeface="Algerian" panose="04020705040A02060702" pitchFamily="82" charset="0"/>
                <a:ea typeface="Tahoma" panose="020B0604030504040204" pitchFamily="34" charset="0"/>
                <a:cs typeface="Times New Roman" panose="02020603050405020304" pitchFamily="18" charset="0"/>
              </a:rPr>
              <a:t>Data Collection from Oyo Site</a:t>
            </a:r>
          </a:p>
        </p:txBody>
      </p:sp>
      <p:pic>
        <p:nvPicPr>
          <p:cNvPr id="7" name="Picture 6">
            <a:extLst>
              <a:ext uri="{FF2B5EF4-FFF2-40B4-BE49-F238E27FC236}">
                <a16:creationId xmlns:a16="http://schemas.microsoft.com/office/drawing/2014/main" id="{A89281BF-5E70-E0FF-A86F-D687484135BE}"/>
              </a:ext>
            </a:extLst>
          </p:cNvPr>
          <p:cNvPicPr>
            <a:picLocks noChangeAspect="1"/>
          </p:cNvPicPr>
          <p:nvPr/>
        </p:nvPicPr>
        <p:blipFill rotWithShape="1">
          <a:blip r:embed="rId2">
            <a:extLst>
              <a:ext uri="{28A0092B-C50C-407E-A947-70E740481C1C}">
                <a14:useLocalDpi xmlns:a14="http://schemas.microsoft.com/office/drawing/2010/main" val="0"/>
              </a:ext>
            </a:extLst>
          </a:blip>
          <a:srcRect l="10000" t="16544" r="5083" b="13630"/>
          <a:stretch/>
        </p:blipFill>
        <p:spPr>
          <a:xfrm>
            <a:off x="342900" y="2419349"/>
            <a:ext cx="5838826" cy="3275011"/>
          </a:xfrm>
          <a:prstGeom prst="rect">
            <a:avLst/>
          </a:prstGeom>
        </p:spPr>
      </p:pic>
      <p:pic>
        <p:nvPicPr>
          <p:cNvPr id="2" name="Picture 1">
            <a:extLst>
              <a:ext uri="{FF2B5EF4-FFF2-40B4-BE49-F238E27FC236}">
                <a16:creationId xmlns:a16="http://schemas.microsoft.com/office/drawing/2014/main" id="{007EE07A-6E2B-0FE5-E5D0-C30676F1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3183" y="6130457"/>
            <a:ext cx="1528946" cy="634572"/>
          </a:xfrm>
          <a:prstGeom prst="rect">
            <a:avLst/>
          </a:prstGeom>
        </p:spPr>
      </p:pic>
      <p:pic>
        <p:nvPicPr>
          <p:cNvPr id="3" name="Picture 2">
            <a:extLst>
              <a:ext uri="{FF2B5EF4-FFF2-40B4-BE49-F238E27FC236}">
                <a16:creationId xmlns:a16="http://schemas.microsoft.com/office/drawing/2014/main" id="{D791176C-E6BA-5250-9A54-E55B8EFD4DEA}"/>
              </a:ext>
            </a:extLst>
          </p:cNvPr>
          <p:cNvPicPr>
            <a:picLocks noChangeAspect="1"/>
          </p:cNvPicPr>
          <p:nvPr/>
        </p:nvPicPr>
        <p:blipFill rotWithShape="1">
          <a:blip r:embed="rId4">
            <a:extLst>
              <a:ext uri="{28A0092B-C50C-407E-A947-70E740481C1C}">
                <a14:useLocalDpi xmlns:a14="http://schemas.microsoft.com/office/drawing/2010/main" val="0"/>
              </a:ext>
            </a:extLst>
          </a:blip>
          <a:srcRect l="2656" t="21528" r="3046" b="13334"/>
          <a:stretch/>
        </p:blipFill>
        <p:spPr>
          <a:xfrm>
            <a:off x="6448424" y="2419349"/>
            <a:ext cx="5229225" cy="3019426"/>
          </a:xfrm>
          <a:prstGeom prst="rect">
            <a:avLst/>
          </a:prstGeom>
        </p:spPr>
      </p:pic>
      <p:sp>
        <p:nvSpPr>
          <p:cNvPr id="6" name="TextBox 5">
            <a:extLst>
              <a:ext uri="{FF2B5EF4-FFF2-40B4-BE49-F238E27FC236}">
                <a16:creationId xmlns:a16="http://schemas.microsoft.com/office/drawing/2014/main" id="{7171CDE8-D8CA-3ACA-1F81-D8CBEEB76BAA}"/>
              </a:ext>
            </a:extLst>
          </p:cNvPr>
          <p:cNvSpPr txBox="1"/>
          <p:nvPr/>
        </p:nvSpPr>
        <p:spPr>
          <a:xfrm>
            <a:off x="8144881" y="1888842"/>
            <a:ext cx="6096000" cy="369332"/>
          </a:xfrm>
          <a:prstGeom prst="rect">
            <a:avLst/>
          </a:prstGeom>
          <a:noFill/>
        </p:spPr>
        <p:txBody>
          <a:bodyPr wrap="square">
            <a:spAutoFit/>
          </a:bodyPr>
          <a:lstStyle/>
          <a:p>
            <a:r>
              <a:rPr lang="en-US" sz="1800" b="1" dirty="0">
                <a:solidFill>
                  <a:srgbClr val="00B050"/>
                </a:solidFill>
                <a:latin typeface="Algerian" panose="04020705040A02060702" pitchFamily="82" charset="0"/>
                <a:ea typeface="Tahoma" panose="020B0604030504040204" pitchFamily="34" charset="0"/>
                <a:cs typeface="Tahoma" panose="020B0604030504040204" pitchFamily="34" charset="0"/>
              </a:rPr>
              <a:t>Cleaned Data</a:t>
            </a:r>
            <a:endParaRPr lang="en-US" sz="1800" dirty="0">
              <a:solidFill>
                <a:srgbClr val="00B050"/>
              </a:solidFill>
              <a:latin typeface="Algerian" panose="04020705040A02060702" pitchFamily="82" charset="0"/>
            </a:endParaRPr>
          </a:p>
        </p:txBody>
      </p:sp>
      <p:sp>
        <p:nvSpPr>
          <p:cNvPr id="9" name="TextBox 8">
            <a:extLst>
              <a:ext uri="{FF2B5EF4-FFF2-40B4-BE49-F238E27FC236}">
                <a16:creationId xmlns:a16="http://schemas.microsoft.com/office/drawing/2014/main" id="{EF839455-3923-57AF-A703-312980764AAE}"/>
              </a:ext>
            </a:extLst>
          </p:cNvPr>
          <p:cNvSpPr txBox="1"/>
          <p:nvPr/>
        </p:nvSpPr>
        <p:spPr>
          <a:xfrm>
            <a:off x="1943100" y="1888842"/>
            <a:ext cx="7119936" cy="369332"/>
          </a:xfrm>
          <a:prstGeom prst="rect">
            <a:avLst/>
          </a:prstGeom>
          <a:noFill/>
        </p:spPr>
        <p:txBody>
          <a:bodyPr wrap="square">
            <a:spAutoFit/>
          </a:bodyPr>
          <a:lstStyle/>
          <a:p>
            <a:r>
              <a:rPr lang="en-US" b="1" dirty="0">
                <a:solidFill>
                  <a:srgbClr val="00B050"/>
                </a:solidFill>
                <a:latin typeface="Algerian" panose="04020705040A02060702" pitchFamily="82" charset="0"/>
                <a:ea typeface="Tahoma" panose="020B0604030504040204" pitchFamily="34" charset="0"/>
                <a:cs typeface="Tahoma" panose="020B0604030504040204" pitchFamily="34" charset="0"/>
              </a:rPr>
              <a:t>RAW</a:t>
            </a:r>
            <a:r>
              <a:rPr lang="en-US" sz="1800" b="1" dirty="0">
                <a:solidFill>
                  <a:srgbClr val="00B050"/>
                </a:solidFill>
                <a:latin typeface="Algerian" panose="04020705040A02060702" pitchFamily="82" charset="0"/>
                <a:ea typeface="Tahoma" panose="020B0604030504040204" pitchFamily="34" charset="0"/>
                <a:cs typeface="Tahoma" panose="020B0604030504040204" pitchFamily="34" charset="0"/>
              </a:rPr>
              <a:t> Data</a:t>
            </a:r>
            <a:endParaRPr lang="en-US" sz="1800" dirty="0">
              <a:solidFill>
                <a:srgbClr val="00B050"/>
              </a:solidFill>
              <a:latin typeface="Algerian" panose="04020705040A02060702" pitchFamily="82" charset="0"/>
            </a:endParaRPr>
          </a:p>
        </p:txBody>
      </p:sp>
    </p:spTree>
    <p:extLst>
      <p:ext uri="{BB962C8B-B14F-4D97-AF65-F5344CB8AC3E}">
        <p14:creationId xmlns:p14="http://schemas.microsoft.com/office/powerpoint/2010/main" val="867600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F95E48-504B-1C92-75CB-59D80A1E487D}"/>
              </a:ext>
            </a:extLst>
          </p:cNvPr>
          <p:cNvSpPr txBox="1"/>
          <p:nvPr/>
        </p:nvSpPr>
        <p:spPr>
          <a:xfrm>
            <a:off x="142875" y="140454"/>
            <a:ext cx="6096000" cy="707886"/>
          </a:xfrm>
          <a:prstGeom prst="rect">
            <a:avLst/>
          </a:prstGeom>
          <a:noFill/>
        </p:spPr>
        <p:txBody>
          <a:bodyPr wrap="square">
            <a:spAutoFit/>
          </a:bodyPr>
          <a:lstStyle/>
          <a:p>
            <a:r>
              <a:rPr lang="en-US" sz="4000" b="1" dirty="0">
                <a:solidFill>
                  <a:srgbClr val="FF0000"/>
                </a:solidFill>
                <a:latin typeface="Algerian" panose="04020705040A02060702" pitchFamily="82" charset="0"/>
                <a:cs typeface="Times New Roman" panose="02020603050405020304" pitchFamily="18" charset="0"/>
              </a:rPr>
              <a:t>Data Visualization</a:t>
            </a:r>
            <a:endParaRPr lang="en-US" sz="4000" dirty="0">
              <a:solidFill>
                <a:srgbClr val="FF0000"/>
              </a:solidFill>
              <a:latin typeface="Algerian" panose="04020705040A02060702" pitchFamily="82" charset="0"/>
            </a:endParaRPr>
          </a:p>
        </p:txBody>
      </p:sp>
      <p:sp>
        <p:nvSpPr>
          <p:cNvPr id="3" name="TextBox 2">
            <a:extLst>
              <a:ext uri="{FF2B5EF4-FFF2-40B4-BE49-F238E27FC236}">
                <a16:creationId xmlns:a16="http://schemas.microsoft.com/office/drawing/2014/main" id="{C5002DC8-5739-90CB-BC1C-D67BFD0028FF}"/>
              </a:ext>
            </a:extLst>
          </p:cNvPr>
          <p:cNvSpPr txBox="1"/>
          <p:nvPr/>
        </p:nvSpPr>
        <p:spPr>
          <a:xfrm>
            <a:off x="264994" y="1959648"/>
            <a:ext cx="10872181" cy="5262979"/>
          </a:xfrm>
          <a:prstGeom prst="rect">
            <a:avLst/>
          </a:prstGeom>
          <a:noFill/>
        </p:spPr>
        <p:txBody>
          <a:bodyPr wrap="square" rtlCol="0">
            <a:spAutoFit/>
          </a:bodyPr>
          <a:lstStyle/>
          <a:p>
            <a:r>
              <a:rPr lang="en-IN" dirty="0">
                <a:solidFill>
                  <a:srgbClr val="00B050"/>
                </a:solidFill>
              </a:rPr>
              <a:t>Uni variate:</a:t>
            </a:r>
          </a:p>
          <a:p>
            <a:pPr marL="285750" indent="-285750">
              <a:buFont typeface="Arial" panose="020B0604020202020204" pitchFamily="34" charset="0"/>
              <a:buChar char="•"/>
            </a:pPr>
            <a:r>
              <a:rPr lang="en-US" dirty="0">
                <a:solidFill>
                  <a:schemeClr val="tx1">
                    <a:lumMod val="95000"/>
                    <a:lumOff val="5000"/>
                  </a:schemeClr>
                </a:solidFill>
              </a:rPr>
              <a:t>Categorical</a:t>
            </a:r>
          </a:p>
          <a:p>
            <a:pPr marL="285750" indent="-285750">
              <a:buFont typeface="Arial" panose="020B0604020202020204" pitchFamily="34" charset="0"/>
              <a:buChar char="•"/>
            </a:pPr>
            <a:r>
              <a:rPr lang="en-US" dirty="0">
                <a:solidFill>
                  <a:schemeClr val="tx1">
                    <a:lumMod val="95000"/>
                    <a:lumOff val="5000"/>
                  </a:schemeClr>
                </a:solidFill>
              </a:rPr>
              <a:t>Numerical</a:t>
            </a:r>
          </a:p>
          <a:p>
            <a:r>
              <a:rPr lang="en-US" sz="1600" b="1" i="0" dirty="0">
                <a:solidFill>
                  <a:schemeClr val="tx1">
                    <a:lumMod val="95000"/>
                    <a:lumOff val="5000"/>
                  </a:schemeClr>
                </a:solidFill>
                <a:effectLst/>
              </a:rPr>
              <a:t>Univariate analysis</a:t>
            </a:r>
            <a:r>
              <a:rPr lang="en-US" sz="1600" b="0" i="0" dirty="0">
                <a:solidFill>
                  <a:schemeClr val="tx1">
                    <a:lumMod val="95000"/>
                    <a:lumOff val="5000"/>
                  </a:schemeClr>
                </a:solidFill>
                <a:effectLst/>
              </a:rPr>
              <a:t> is the simplest form of analyzing data. “Uni” means “one”, so in other words your data has only one variable.</a:t>
            </a:r>
          </a:p>
          <a:p>
            <a:r>
              <a:rPr lang="en-US" sz="1600" dirty="0">
                <a:solidFill>
                  <a:schemeClr val="tx1">
                    <a:lumMod val="95000"/>
                    <a:lumOff val="5000"/>
                  </a:schemeClr>
                </a:solidFill>
              </a:rPr>
              <a:t>In univariate use can use  bar, pie, count graph  for categorical and dis, violin, hist plot For numerical column.</a:t>
            </a:r>
          </a:p>
          <a:p>
            <a:endParaRPr lang="en-IN" sz="1600" dirty="0">
              <a:solidFill>
                <a:schemeClr val="tx1">
                  <a:lumMod val="95000"/>
                  <a:lumOff val="5000"/>
                </a:schemeClr>
              </a:solidFill>
            </a:endParaRPr>
          </a:p>
          <a:p>
            <a:r>
              <a:rPr lang="en-IN" dirty="0">
                <a:solidFill>
                  <a:srgbClr val="00B050"/>
                </a:solidFill>
              </a:rPr>
              <a:t>Bi variate:</a:t>
            </a:r>
          </a:p>
          <a:p>
            <a:pPr marL="285750" indent="-285750">
              <a:buFont typeface="Arial" panose="020B0604020202020204" pitchFamily="34" charset="0"/>
              <a:buChar char="•"/>
            </a:pPr>
            <a:r>
              <a:rPr lang="en-US" dirty="0">
                <a:solidFill>
                  <a:schemeClr val="tx1">
                    <a:lumMod val="95000"/>
                    <a:lumOff val="5000"/>
                  </a:schemeClr>
                </a:solidFill>
              </a:rPr>
              <a:t>Categorical vs categorical</a:t>
            </a:r>
          </a:p>
          <a:p>
            <a:pPr marL="285750" indent="-285750">
              <a:buFont typeface="Arial" panose="020B0604020202020204" pitchFamily="34" charset="0"/>
              <a:buChar char="•"/>
            </a:pPr>
            <a:r>
              <a:rPr lang="en-US" dirty="0">
                <a:solidFill>
                  <a:schemeClr val="tx1">
                    <a:lumMod val="95000"/>
                    <a:lumOff val="5000"/>
                  </a:schemeClr>
                </a:solidFill>
              </a:rPr>
              <a:t>Num vs Num</a:t>
            </a:r>
          </a:p>
          <a:p>
            <a:pPr marL="285750" indent="-285750">
              <a:buFont typeface="Arial" panose="020B0604020202020204" pitchFamily="34" charset="0"/>
              <a:buChar char="•"/>
            </a:pPr>
            <a:r>
              <a:rPr lang="en-US">
                <a:solidFill>
                  <a:schemeClr val="tx1">
                    <a:lumMod val="95000"/>
                    <a:lumOff val="5000"/>
                  </a:schemeClr>
                </a:solidFill>
              </a:rPr>
              <a:t>Num </a:t>
            </a:r>
            <a:r>
              <a:rPr lang="en-US" dirty="0">
                <a:solidFill>
                  <a:schemeClr val="tx1">
                    <a:lumMod val="95000"/>
                    <a:lumOff val="5000"/>
                  </a:schemeClr>
                </a:solidFill>
              </a:rPr>
              <a:t>vs categorical</a:t>
            </a:r>
          </a:p>
          <a:p>
            <a:r>
              <a:rPr lang="en-US" sz="1600" b="1" i="0" dirty="0">
                <a:solidFill>
                  <a:schemeClr val="tx1">
                    <a:lumMod val="95000"/>
                    <a:lumOff val="5000"/>
                  </a:schemeClr>
                </a:solidFill>
                <a:effectLst/>
              </a:rPr>
              <a:t>Bivariate analysis </a:t>
            </a:r>
            <a:r>
              <a:rPr lang="en-US" sz="1600" b="0" i="0" dirty="0">
                <a:solidFill>
                  <a:schemeClr val="tx1">
                    <a:lumMod val="95000"/>
                    <a:lumOff val="5000"/>
                  </a:schemeClr>
                </a:solidFill>
                <a:effectLst/>
              </a:rPr>
              <a:t>means the analysis of bivariate data. This is a single statistical analysis that is used to find out the relationship that exists between two value sets. The variables that are involved are X and Y.</a:t>
            </a:r>
          </a:p>
          <a:p>
            <a:r>
              <a:rPr lang="en-US" sz="1600" b="0" i="0" dirty="0">
                <a:solidFill>
                  <a:schemeClr val="tx1">
                    <a:lumMod val="95000"/>
                    <a:lumOff val="5000"/>
                  </a:schemeClr>
                </a:solidFill>
                <a:effectLst/>
              </a:rPr>
              <a:t>Bivariate data analysis is when exactly two variables are analyzed.</a:t>
            </a:r>
          </a:p>
          <a:p>
            <a:r>
              <a:rPr lang="en-US" sz="1600" dirty="0">
                <a:solidFill>
                  <a:schemeClr val="tx1">
                    <a:lumMod val="95000"/>
                    <a:lumOff val="5000"/>
                  </a:schemeClr>
                </a:solidFill>
              </a:rPr>
              <a:t>In Bivariate use can use   count and scatter plot  for categorical vs categorical  and  bar , strip, scatterplot For categorical vs numerical column and   scatter plot for numerical vs numerical column.</a:t>
            </a:r>
            <a:endParaRPr lang="en-IN" sz="1600" dirty="0">
              <a:solidFill>
                <a:schemeClr val="tx1">
                  <a:lumMod val="95000"/>
                  <a:lumOff val="5000"/>
                </a:schemeClr>
              </a:solidFill>
            </a:endParaRPr>
          </a:p>
          <a:p>
            <a:endParaRPr lang="en-IN" sz="1400" dirty="0">
              <a:solidFill>
                <a:schemeClr val="tx1">
                  <a:lumMod val="95000"/>
                  <a:lumOff val="5000"/>
                </a:schemeClr>
              </a:solidFill>
            </a:endParaRPr>
          </a:p>
          <a:p>
            <a:r>
              <a:rPr lang="en-IN" dirty="0">
                <a:solidFill>
                  <a:srgbClr val="00B050"/>
                </a:solidFill>
              </a:rPr>
              <a:t>Multi variate: </a:t>
            </a:r>
          </a:p>
          <a:p>
            <a:r>
              <a:rPr lang="en-US" sz="1600" b="0" i="0" dirty="0">
                <a:solidFill>
                  <a:schemeClr val="tx1">
                    <a:lumMod val="95000"/>
                    <a:lumOff val="5000"/>
                  </a:schemeClr>
                </a:solidFill>
                <a:effectLst/>
              </a:rPr>
              <a:t>Multivariate analysis is a statistical technique that involves the analysis of data sets that have more than one variable. It is used to examine the relationships between multiple variables and can help to identify patterns and trends in the data</a:t>
            </a:r>
            <a:r>
              <a:rPr lang="en-US" sz="1600" b="0" i="0" dirty="0">
                <a:solidFill>
                  <a:srgbClr val="D1D5DB"/>
                </a:solidFill>
                <a:effectLst/>
              </a:rPr>
              <a:t>.</a:t>
            </a:r>
            <a:endParaRPr lang="en-IN" sz="1600" dirty="0">
              <a:solidFill>
                <a:srgbClr val="00B050"/>
              </a:solidFill>
            </a:endParaRPr>
          </a:p>
          <a:p>
            <a:endParaRPr lang="en-US" dirty="0">
              <a:solidFill>
                <a:srgbClr val="00B050"/>
              </a:solidFill>
            </a:endParaRPr>
          </a:p>
        </p:txBody>
      </p:sp>
      <p:sp>
        <p:nvSpPr>
          <p:cNvPr id="4" name="TextBox 3">
            <a:extLst>
              <a:ext uri="{FF2B5EF4-FFF2-40B4-BE49-F238E27FC236}">
                <a16:creationId xmlns:a16="http://schemas.microsoft.com/office/drawing/2014/main" id="{0F7F93F5-B87D-D338-5EF2-FA54E8359597}"/>
              </a:ext>
            </a:extLst>
          </p:cNvPr>
          <p:cNvSpPr txBox="1"/>
          <p:nvPr/>
        </p:nvSpPr>
        <p:spPr>
          <a:xfrm>
            <a:off x="397565" y="759319"/>
            <a:ext cx="10607040" cy="1200329"/>
          </a:xfrm>
          <a:prstGeom prst="rect">
            <a:avLst/>
          </a:prstGeom>
          <a:noFill/>
        </p:spPr>
        <p:txBody>
          <a:bodyPr wrap="square" rtlCol="0">
            <a:spAutoFit/>
          </a:bodyPr>
          <a:lstStyle/>
          <a:p>
            <a:pPr algn="just"/>
            <a:r>
              <a:rPr lang="en-US" b="0" i="0" dirty="0">
                <a:solidFill>
                  <a:schemeClr val="tx1">
                    <a:lumMod val="95000"/>
                    <a:lumOff val="5000"/>
                  </a:schemeClr>
                </a:solidFill>
                <a:effectLst/>
                <a:latin typeface="Söhne"/>
              </a:rPr>
              <a:t>Data visualization is the process of creating and communicating data and information through the use of visual elements such as charts, graphs, and maps. It is a way to represent data and information in a graphical or pictorial format, which makes it easier to understand and analyze. Data visualization helps to identify patterns, trends, and correlations in data, and can be used to communicate complex ideas in a clear and concise way.</a:t>
            </a:r>
            <a:endParaRPr lang="en-US" dirty="0">
              <a:solidFill>
                <a:schemeClr val="tx1">
                  <a:lumMod val="95000"/>
                  <a:lumOff val="5000"/>
                </a:schemeClr>
              </a:solidFill>
            </a:endParaRPr>
          </a:p>
        </p:txBody>
      </p:sp>
      <p:pic>
        <p:nvPicPr>
          <p:cNvPr id="5" name="Picture 4">
            <a:extLst>
              <a:ext uri="{FF2B5EF4-FFF2-40B4-BE49-F238E27FC236}">
                <a16:creationId xmlns:a16="http://schemas.microsoft.com/office/drawing/2014/main" id="{8720A1A8-4AD7-23F7-F327-A8BE20D6E8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3054" y="6223428"/>
            <a:ext cx="1528946" cy="634572"/>
          </a:xfrm>
          <a:prstGeom prst="rect">
            <a:avLst/>
          </a:prstGeom>
        </p:spPr>
      </p:pic>
    </p:spTree>
    <p:extLst>
      <p:ext uri="{BB962C8B-B14F-4D97-AF65-F5344CB8AC3E}">
        <p14:creationId xmlns:p14="http://schemas.microsoft.com/office/powerpoint/2010/main" val="3166560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CDCDD2-3CE3-DF12-3298-736F5B10E494}"/>
              </a:ext>
            </a:extLst>
          </p:cNvPr>
          <p:cNvSpPr txBox="1"/>
          <p:nvPr/>
        </p:nvSpPr>
        <p:spPr>
          <a:xfrm>
            <a:off x="562610" y="547518"/>
            <a:ext cx="6096000" cy="400110"/>
          </a:xfrm>
          <a:prstGeom prst="rect">
            <a:avLst/>
          </a:prstGeom>
          <a:noFill/>
        </p:spPr>
        <p:txBody>
          <a:bodyPr wrap="square">
            <a:spAutoFit/>
          </a:bodyPr>
          <a:lstStyle/>
          <a:p>
            <a:r>
              <a:rPr lang="en-IN" sz="2000" dirty="0">
                <a:solidFill>
                  <a:srgbClr val="FF0000"/>
                </a:solidFill>
                <a:latin typeface="Algerian" panose="04020705040A02060702" pitchFamily="82" charset="0"/>
              </a:rPr>
              <a:t>Univariate- Numerical</a:t>
            </a:r>
            <a:endParaRPr lang="en-US" sz="2000" dirty="0">
              <a:solidFill>
                <a:srgbClr val="FF0000"/>
              </a:solidFill>
              <a:latin typeface="Algerian" panose="04020705040A02060702" pitchFamily="82" charset="0"/>
            </a:endParaRPr>
          </a:p>
        </p:txBody>
      </p:sp>
      <p:sp>
        <p:nvSpPr>
          <p:cNvPr id="12" name="TextBox 11">
            <a:extLst>
              <a:ext uri="{FF2B5EF4-FFF2-40B4-BE49-F238E27FC236}">
                <a16:creationId xmlns:a16="http://schemas.microsoft.com/office/drawing/2014/main" id="{0864DF48-6A88-A84E-8B11-AE3D127CB365}"/>
              </a:ext>
            </a:extLst>
          </p:cNvPr>
          <p:cNvSpPr txBox="1"/>
          <p:nvPr/>
        </p:nvSpPr>
        <p:spPr>
          <a:xfrm>
            <a:off x="4257675" y="1078866"/>
            <a:ext cx="2762250" cy="400110"/>
          </a:xfrm>
          <a:prstGeom prst="rect">
            <a:avLst/>
          </a:prstGeom>
          <a:noFill/>
        </p:spPr>
        <p:txBody>
          <a:bodyPr wrap="square" rtlCol="0">
            <a:spAutoFit/>
          </a:bodyPr>
          <a:lstStyle/>
          <a:p>
            <a:r>
              <a:rPr lang="en-IN" sz="2000" dirty="0">
                <a:solidFill>
                  <a:srgbClr val="FF0000"/>
                </a:solidFill>
              </a:rPr>
              <a:t>Distribution of votes:</a:t>
            </a:r>
            <a:endParaRPr lang="en-US" sz="2000" dirty="0">
              <a:solidFill>
                <a:srgbClr val="FF0000"/>
              </a:solidFill>
            </a:endParaRPr>
          </a:p>
        </p:txBody>
      </p:sp>
      <p:pic>
        <p:nvPicPr>
          <p:cNvPr id="13" name="Picture 2">
            <a:extLst>
              <a:ext uri="{FF2B5EF4-FFF2-40B4-BE49-F238E27FC236}">
                <a16:creationId xmlns:a16="http://schemas.microsoft.com/office/drawing/2014/main" id="{89658021-9872-9D45-0603-F654A1B8C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9864" y="1869627"/>
            <a:ext cx="5087377" cy="349207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670C9B3-0E5A-4237-606A-8479E6B183CA}"/>
              </a:ext>
            </a:extLst>
          </p:cNvPr>
          <p:cNvSpPr txBox="1"/>
          <p:nvPr/>
        </p:nvSpPr>
        <p:spPr>
          <a:xfrm>
            <a:off x="1647825" y="5752355"/>
            <a:ext cx="9420225" cy="646331"/>
          </a:xfrm>
          <a:prstGeom prst="rect">
            <a:avLst/>
          </a:prstGeom>
          <a:noFill/>
        </p:spPr>
        <p:txBody>
          <a:bodyPr wrap="square" rtlCol="0">
            <a:spAutoFit/>
          </a:bodyPr>
          <a:lstStyle/>
          <a:p>
            <a:r>
              <a:rPr lang="en-US" b="0" i="0" dirty="0">
                <a:solidFill>
                  <a:srgbClr val="00B050"/>
                </a:solidFill>
                <a:effectLst/>
                <a:latin typeface="Helvetica Neue"/>
              </a:rPr>
              <a:t>From the above graph we can conclude the density is more in the range 0-2000 votes ,so most of the hotel votes are in that range.</a:t>
            </a:r>
            <a:endParaRPr lang="en-US" dirty="0">
              <a:solidFill>
                <a:srgbClr val="00B050"/>
              </a:solidFill>
            </a:endParaRPr>
          </a:p>
        </p:txBody>
      </p:sp>
      <p:pic>
        <p:nvPicPr>
          <p:cNvPr id="2" name="Picture 1">
            <a:extLst>
              <a:ext uri="{FF2B5EF4-FFF2-40B4-BE49-F238E27FC236}">
                <a16:creationId xmlns:a16="http://schemas.microsoft.com/office/drawing/2014/main" id="{28A74DAC-9638-5441-9E63-FE8B77DC3F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3183" y="6130457"/>
            <a:ext cx="1528946" cy="634572"/>
          </a:xfrm>
          <a:prstGeom prst="rect">
            <a:avLst/>
          </a:prstGeom>
        </p:spPr>
      </p:pic>
    </p:spTree>
    <p:extLst>
      <p:ext uri="{BB962C8B-B14F-4D97-AF65-F5344CB8AC3E}">
        <p14:creationId xmlns:p14="http://schemas.microsoft.com/office/powerpoint/2010/main" val="715818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AF0AAAE-EBB5-EABD-7AC2-89CA0221C21E}"/>
              </a:ext>
            </a:extLst>
          </p:cNvPr>
          <p:cNvSpPr txBox="1"/>
          <p:nvPr/>
        </p:nvSpPr>
        <p:spPr>
          <a:xfrm>
            <a:off x="1388269" y="5495925"/>
            <a:ext cx="9091612" cy="646331"/>
          </a:xfrm>
          <a:prstGeom prst="rect">
            <a:avLst/>
          </a:prstGeom>
          <a:noFill/>
        </p:spPr>
        <p:txBody>
          <a:bodyPr wrap="square" rtlCol="0">
            <a:spAutoFit/>
          </a:bodyPr>
          <a:lstStyle/>
          <a:p>
            <a:r>
              <a:rPr lang="en-US" b="0" i="0" dirty="0">
                <a:solidFill>
                  <a:srgbClr val="00B050"/>
                </a:solidFill>
                <a:effectLst/>
                <a:latin typeface="Helvetica Neue"/>
              </a:rPr>
              <a:t>From above graph we will get exact number of hotels, and the price </a:t>
            </a:r>
            <a:r>
              <a:rPr lang="en-US" b="0" i="0" dirty="0" err="1">
                <a:solidFill>
                  <a:srgbClr val="00B050"/>
                </a:solidFill>
                <a:effectLst/>
                <a:latin typeface="Helvetica Neue"/>
              </a:rPr>
              <a:t>range,when</a:t>
            </a:r>
            <a:r>
              <a:rPr lang="en-US" b="0" i="0" dirty="0">
                <a:solidFill>
                  <a:srgbClr val="00B050"/>
                </a:solidFill>
                <a:effectLst/>
                <a:latin typeface="Helvetica Neue"/>
              </a:rPr>
              <a:t> we place cursor on that blue bar we will get </a:t>
            </a:r>
            <a:r>
              <a:rPr lang="en-US" b="0" i="0" dirty="0" err="1">
                <a:solidFill>
                  <a:srgbClr val="00B050"/>
                </a:solidFill>
                <a:effectLst/>
                <a:latin typeface="Helvetica Neue"/>
              </a:rPr>
              <a:t>variable,value,count</a:t>
            </a:r>
            <a:r>
              <a:rPr lang="en-US" b="0" i="0" dirty="0">
                <a:solidFill>
                  <a:srgbClr val="00B050"/>
                </a:solidFill>
                <a:effectLst/>
                <a:latin typeface="Helvetica Neue"/>
              </a:rPr>
              <a:t>.</a:t>
            </a:r>
            <a:endParaRPr lang="en-US" dirty="0">
              <a:solidFill>
                <a:srgbClr val="00B050"/>
              </a:solidFill>
            </a:endParaRPr>
          </a:p>
        </p:txBody>
      </p:sp>
      <p:sp>
        <p:nvSpPr>
          <p:cNvPr id="11" name="TextBox 10">
            <a:extLst>
              <a:ext uri="{FF2B5EF4-FFF2-40B4-BE49-F238E27FC236}">
                <a16:creationId xmlns:a16="http://schemas.microsoft.com/office/drawing/2014/main" id="{39CC91C1-7A51-D6E7-C23F-580FE771C48B}"/>
              </a:ext>
            </a:extLst>
          </p:cNvPr>
          <p:cNvSpPr txBox="1"/>
          <p:nvPr/>
        </p:nvSpPr>
        <p:spPr>
          <a:xfrm>
            <a:off x="1057275" y="783192"/>
            <a:ext cx="6096000" cy="369332"/>
          </a:xfrm>
          <a:prstGeom prst="rect">
            <a:avLst/>
          </a:prstGeom>
          <a:noFill/>
        </p:spPr>
        <p:txBody>
          <a:bodyPr wrap="square">
            <a:spAutoFit/>
          </a:bodyPr>
          <a:lstStyle/>
          <a:p>
            <a:r>
              <a:rPr lang="en-IN" sz="1800" dirty="0">
                <a:solidFill>
                  <a:srgbClr val="FF0000"/>
                </a:solidFill>
              </a:rPr>
              <a:t>Distribution of </a:t>
            </a:r>
            <a:r>
              <a:rPr lang="en-IN" dirty="0">
                <a:solidFill>
                  <a:srgbClr val="FF0000"/>
                </a:solidFill>
              </a:rPr>
              <a:t> Prices</a:t>
            </a:r>
            <a:r>
              <a:rPr lang="en-IN" sz="1800" dirty="0">
                <a:solidFill>
                  <a:srgbClr val="FF0000"/>
                </a:solidFill>
              </a:rPr>
              <a:t>:</a:t>
            </a:r>
            <a:endParaRPr lang="en-US" sz="1800" dirty="0">
              <a:solidFill>
                <a:srgbClr val="FF0000"/>
              </a:solidFill>
            </a:endParaRPr>
          </a:p>
        </p:txBody>
      </p:sp>
      <p:pic>
        <p:nvPicPr>
          <p:cNvPr id="2" name="Picture 1">
            <a:extLst>
              <a:ext uri="{FF2B5EF4-FFF2-40B4-BE49-F238E27FC236}">
                <a16:creationId xmlns:a16="http://schemas.microsoft.com/office/drawing/2014/main" id="{14A3F02B-20F2-56E2-2E80-129CD78B1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3183" y="6130457"/>
            <a:ext cx="1528946" cy="634572"/>
          </a:xfrm>
          <a:prstGeom prst="rect">
            <a:avLst/>
          </a:prstGeom>
        </p:spPr>
      </p:pic>
      <p:pic>
        <p:nvPicPr>
          <p:cNvPr id="4" name="Picture 3">
            <a:extLst>
              <a:ext uri="{FF2B5EF4-FFF2-40B4-BE49-F238E27FC236}">
                <a16:creationId xmlns:a16="http://schemas.microsoft.com/office/drawing/2014/main" id="{F480A264-BB83-69C5-F68A-0CE7D141F3F3}"/>
              </a:ext>
            </a:extLst>
          </p:cNvPr>
          <p:cNvPicPr>
            <a:picLocks noChangeAspect="1"/>
          </p:cNvPicPr>
          <p:nvPr/>
        </p:nvPicPr>
        <p:blipFill rotWithShape="1">
          <a:blip r:embed="rId3">
            <a:extLst>
              <a:ext uri="{28A0092B-C50C-407E-A947-70E740481C1C}">
                <a14:useLocalDpi xmlns:a14="http://schemas.microsoft.com/office/drawing/2010/main" val="0"/>
              </a:ext>
            </a:extLst>
          </a:blip>
          <a:srcRect l="1756" t="12286" r="5870" b="6000"/>
          <a:stretch/>
        </p:blipFill>
        <p:spPr>
          <a:xfrm>
            <a:off x="1626394" y="1281112"/>
            <a:ext cx="8393906" cy="4086225"/>
          </a:xfrm>
          <a:prstGeom prst="rect">
            <a:avLst/>
          </a:prstGeom>
        </p:spPr>
      </p:pic>
      <p:pic>
        <p:nvPicPr>
          <p:cNvPr id="6" name="Picture 5">
            <a:extLst>
              <a:ext uri="{FF2B5EF4-FFF2-40B4-BE49-F238E27FC236}">
                <a16:creationId xmlns:a16="http://schemas.microsoft.com/office/drawing/2014/main" id="{552DFA94-DDAD-C50B-8067-C29C60462598}"/>
              </a:ext>
            </a:extLst>
          </p:cNvPr>
          <p:cNvPicPr>
            <a:picLocks noChangeAspect="1"/>
          </p:cNvPicPr>
          <p:nvPr/>
        </p:nvPicPr>
        <p:blipFill rotWithShape="1">
          <a:blip r:embed="rId4">
            <a:extLst>
              <a:ext uri="{28A0092B-C50C-407E-A947-70E740481C1C}">
                <a14:useLocalDpi xmlns:a14="http://schemas.microsoft.com/office/drawing/2010/main" val="0"/>
              </a:ext>
            </a:extLst>
          </a:blip>
          <a:srcRect l="29453" t="47361" r="62109" b="47393"/>
          <a:stretch/>
        </p:blipFill>
        <p:spPr>
          <a:xfrm>
            <a:off x="2895600" y="1676399"/>
            <a:ext cx="1028700" cy="359807"/>
          </a:xfrm>
          <a:prstGeom prst="rect">
            <a:avLst/>
          </a:prstGeom>
        </p:spPr>
      </p:pic>
    </p:spTree>
    <p:extLst>
      <p:ext uri="{BB962C8B-B14F-4D97-AF65-F5344CB8AC3E}">
        <p14:creationId xmlns:p14="http://schemas.microsoft.com/office/powerpoint/2010/main" val="2410833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4FA6FF3B-DA9F-FCBA-23E1-787130CD71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76" y="1990592"/>
            <a:ext cx="2981983" cy="282203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E01D9DDD-0A63-6384-FC08-2DD6E15AD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906" y="2071687"/>
            <a:ext cx="2835519" cy="27146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E1BD1703-6537-9BB0-9EFB-8F986EDB94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2747" y="2049190"/>
            <a:ext cx="2949009" cy="279082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45D9A32E-0A23-1F8D-2F73-3F7DB80E05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5887" y="1990592"/>
            <a:ext cx="2594799" cy="25947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24D824-7307-B0B4-79CF-7572841BE71B}"/>
              </a:ext>
            </a:extLst>
          </p:cNvPr>
          <p:cNvSpPr txBox="1"/>
          <p:nvPr/>
        </p:nvSpPr>
        <p:spPr>
          <a:xfrm>
            <a:off x="1128712" y="5065353"/>
            <a:ext cx="9934575" cy="646331"/>
          </a:xfrm>
          <a:prstGeom prst="rect">
            <a:avLst/>
          </a:prstGeom>
          <a:noFill/>
        </p:spPr>
        <p:txBody>
          <a:bodyPr wrap="square" rtlCol="0">
            <a:spAutoFit/>
          </a:bodyPr>
          <a:lstStyle/>
          <a:p>
            <a:r>
              <a:rPr lang="en-US" b="0" i="0" dirty="0">
                <a:solidFill>
                  <a:srgbClr val="00B050"/>
                </a:solidFill>
                <a:effectLst/>
                <a:latin typeface="Helvetica Neue"/>
              </a:rPr>
              <a:t>From above graph we are getting the exact percentage of hotels which belongs to the remark categorical in all city.</a:t>
            </a:r>
            <a:endParaRPr lang="en-US" dirty="0">
              <a:solidFill>
                <a:srgbClr val="00B050"/>
              </a:solidFill>
            </a:endParaRPr>
          </a:p>
        </p:txBody>
      </p:sp>
      <p:sp>
        <p:nvSpPr>
          <p:cNvPr id="4" name="TextBox 3">
            <a:extLst>
              <a:ext uri="{FF2B5EF4-FFF2-40B4-BE49-F238E27FC236}">
                <a16:creationId xmlns:a16="http://schemas.microsoft.com/office/drawing/2014/main" id="{09BAA230-D23B-7E23-E620-C5887A34DF26}"/>
              </a:ext>
            </a:extLst>
          </p:cNvPr>
          <p:cNvSpPr txBox="1"/>
          <p:nvPr/>
        </p:nvSpPr>
        <p:spPr>
          <a:xfrm>
            <a:off x="579498" y="691634"/>
            <a:ext cx="6181724" cy="369332"/>
          </a:xfrm>
          <a:prstGeom prst="rect">
            <a:avLst/>
          </a:prstGeom>
          <a:noFill/>
        </p:spPr>
        <p:txBody>
          <a:bodyPr wrap="square">
            <a:spAutoFit/>
          </a:bodyPr>
          <a:lstStyle/>
          <a:p>
            <a:r>
              <a:rPr lang="en-IN" sz="1800" dirty="0">
                <a:solidFill>
                  <a:srgbClr val="FF0000"/>
                </a:solidFill>
                <a:latin typeface="Algerian" panose="04020705040A02060702" pitchFamily="82" charset="0"/>
              </a:rPr>
              <a:t>Univariate- </a:t>
            </a:r>
            <a:r>
              <a:rPr lang="en-IN" dirty="0">
                <a:solidFill>
                  <a:srgbClr val="FF0000"/>
                </a:solidFill>
                <a:latin typeface="Algerian" panose="04020705040A02060702" pitchFamily="82" charset="0"/>
              </a:rPr>
              <a:t>Catego</a:t>
            </a:r>
            <a:r>
              <a:rPr lang="en-IN" sz="1800" dirty="0">
                <a:solidFill>
                  <a:srgbClr val="FF0000"/>
                </a:solidFill>
                <a:latin typeface="Algerian" panose="04020705040A02060702" pitchFamily="82" charset="0"/>
              </a:rPr>
              <a:t>rical</a:t>
            </a:r>
            <a:endParaRPr lang="en-US" sz="1800" dirty="0">
              <a:solidFill>
                <a:srgbClr val="FF0000"/>
              </a:solidFill>
              <a:latin typeface="Algerian" panose="04020705040A02060702" pitchFamily="82" charset="0"/>
            </a:endParaRPr>
          </a:p>
        </p:txBody>
      </p:sp>
      <p:pic>
        <p:nvPicPr>
          <p:cNvPr id="3" name="Picture 2">
            <a:extLst>
              <a:ext uri="{FF2B5EF4-FFF2-40B4-BE49-F238E27FC236}">
                <a16:creationId xmlns:a16="http://schemas.microsoft.com/office/drawing/2014/main" id="{4AB95B4B-5FAC-FDA9-6968-FF6ED5EF06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3183" y="6130457"/>
            <a:ext cx="1528946" cy="634572"/>
          </a:xfrm>
          <a:prstGeom prst="rect">
            <a:avLst/>
          </a:prstGeom>
        </p:spPr>
      </p:pic>
      <p:sp>
        <p:nvSpPr>
          <p:cNvPr id="5" name="TextBox 4">
            <a:extLst>
              <a:ext uri="{FF2B5EF4-FFF2-40B4-BE49-F238E27FC236}">
                <a16:creationId xmlns:a16="http://schemas.microsoft.com/office/drawing/2014/main" id="{76A64FA2-04A9-702B-EFB8-DC1FF9456C1C}"/>
              </a:ext>
            </a:extLst>
          </p:cNvPr>
          <p:cNvSpPr txBox="1"/>
          <p:nvPr/>
        </p:nvSpPr>
        <p:spPr>
          <a:xfrm>
            <a:off x="579498" y="1196994"/>
            <a:ext cx="4981575" cy="369332"/>
          </a:xfrm>
          <a:prstGeom prst="rect">
            <a:avLst/>
          </a:prstGeom>
          <a:noFill/>
        </p:spPr>
        <p:txBody>
          <a:bodyPr wrap="square" rtlCol="0">
            <a:spAutoFit/>
          </a:bodyPr>
          <a:lstStyle/>
          <a:p>
            <a:r>
              <a:rPr lang="en-IN" dirty="0"/>
              <a:t>Hotels Based on Remarks-:</a:t>
            </a:r>
            <a:endParaRPr lang="en-US" dirty="0"/>
          </a:p>
        </p:txBody>
      </p:sp>
    </p:spTree>
    <p:extLst>
      <p:ext uri="{BB962C8B-B14F-4D97-AF65-F5344CB8AC3E}">
        <p14:creationId xmlns:p14="http://schemas.microsoft.com/office/powerpoint/2010/main" val="591085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D2D793-80FF-9114-61D6-1F2E9AF4DA53}"/>
              </a:ext>
            </a:extLst>
          </p:cNvPr>
          <p:cNvSpPr txBox="1"/>
          <p:nvPr/>
        </p:nvSpPr>
        <p:spPr>
          <a:xfrm>
            <a:off x="708371" y="580679"/>
            <a:ext cx="6096000" cy="646331"/>
          </a:xfrm>
          <a:prstGeom prst="rect">
            <a:avLst/>
          </a:prstGeom>
          <a:noFill/>
        </p:spPr>
        <p:txBody>
          <a:bodyPr wrap="square">
            <a:spAutoFit/>
          </a:bodyPr>
          <a:lstStyle/>
          <a:p>
            <a:r>
              <a:rPr lang="en-IN" dirty="0">
                <a:solidFill>
                  <a:srgbClr val="FF0000"/>
                </a:solidFill>
                <a:latin typeface="Algerian" panose="04020705040A02060702" pitchFamily="82" charset="0"/>
              </a:rPr>
              <a:t>Bi</a:t>
            </a:r>
            <a:r>
              <a:rPr lang="en-IN" sz="1800" dirty="0">
                <a:solidFill>
                  <a:srgbClr val="FF0000"/>
                </a:solidFill>
                <a:latin typeface="Algerian" panose="04020705040A02060702" pitchFamily="82" charset="0"/>
              </a:rPr>
              <a:t>variate- </a:t>
            </a:r>
            <a:r>
              <a:rPr lang="en-IN" dirty="0">
                <a:solidFill>
                  <a:srgbClr val="FF0000"/>
                </a:solidFill>
                <a:latin typeface="Algerian" panose="04020705040A02060702" pitchFamily="82" charset="0"/>
              </a:rPr>
              <a:t>Categorical  vs Numerical  </a:t>
            </a:r>
            <a:endParaRPr lang="en-US" sz="1800" dirty="0">
              <a:solidFill>
                <a:srgbClr val="FF0000"/>
              </a:solidFill>
              <a:latin typeface="Algerian" panose="04020705040A02060702" pitchFamily="82" charset="0"/>
            </a:endParaRPr>
          </a:p>
          <a:p>
            <a:endParaRPr lang="en-US" dirty="0"/>
          </a:p>
        </p:txBody>
      </p:sp>
      <p:pic>
        <p:nvPicPr>
          <p:cNvPr id="5126" name="Picture 6">
            <a:extLst>
              <a:ext uri="{FF2B5EF4-FFF2-40B4-BE49-F238E27FC236}">
                <a16:creationId xmlns:a16="http://schemas.microsoft.com/office/drawing/2014/main" id="{DBA54117-245F-864B-78E7-D3A8BCBD9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71" y="1777861"/>
            <a:ext cx="4692084" cy="330227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D9B7B5A5-A5C0-1308-222F-2C192E436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300" y="1777861"/>
            <a:ext cx="4817995" cy="33485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2945527-64CB-1A0C-BA35-2A50DF7B8826}"/>
              </a:ext>
            </a:extLst>
          </p:cNvPr>
          <p:cNvSpPr txBox="1"/>
          <p:nvPr/>
        </p:nvSpPr>
        <p:spPr>
          <a:xfrm>
            <a:off x="799066" y="5332656"/>
            <a:ext cx="5296934" cy="923330"/>
          </a:xfrm>
          <a:prstGeom prst="rect">
            <a:avLst/>
          </a:prstGeom>
          <a:noFill/>
        </p:spPr>
        <p:txBody>
          <a:bodyPr wrap="square" rtlCol="0">
            <a:spAutoFit/>
          </a:bodyPr>
          <a:lstStyle/>
          <a:p>
            <a:r>
              <a:rPr lang="en-US" b="0" i="0" dirty="0">
                <a:solidFill>
                  <a:srgbClr val="00B050"/>
                </a:solidFill>
                <a:effectLst/>
                <a:latin typeface="Helvetica Neue"/>
              </a:rPr>
              <a:t>From the above graph we can conclude that most of the hotels which are in excellent category have more votes.</a:t>
            </a:r>
            <a:endParaRPr lang="en-US" dirty="0">
              <a:solidFill>
                <a:srgbClr val="00B050"/>
              </a:solidFill>
            </a:endParaRPr>
          </a:p>
        </p:txBody>
      </p:sp>
      <p:sp>
        <p:nvSpPr>
          <p:cNvPr id="7" name="TextBox 6">
            <a:extLst>
              <a:ext uri="{FF2B5EF4-FFF2-40B4-BE49-F238E27FC236}">
                <a16:creationId xmlns:a16="http://schemas.microsoft.com/office/drawing/2014/main" id="{BC1F5D9A-FACB-9F92-903F-38CF41FC4DDE}"/>
              </a:ext>
            </a:extLst>
          </p:cNvPr>
          <p:cNvSpPr txBox="1"/>
          <p:nvPr/>
        </p:nvSpPr>
        <p:spPr>
          <a:xfrm>
            <a:off x="7080610" y="5333328"/>
            <a:ext cx="4788783" cy="923330"/>
          </a:xfrm>
          <a:prstGeom prst="rect">
            <a:avLst/>
          </a:prstGeom>
          <a:noFill/>
        </p:spPr>
        <p:txBody>
          <a:bodyPr wrap="square" rtlCol="0">
            <a:spAutoFit/>
          </a:bodyPr>
          <a:lstStyle/>
          <a:p>
            <a:r>
              <a:rPr lang="en-US" b="0" i="0" dirty="0">
                <a:solidFill>
                  <a:srgbClr val="00B050"/>
                </a:solidFill>
                <a:effectLst/>
                <a:latin typeface="Helvetica Neue"/>
              </a:rPr>
              <a:t>From the above graph we can conclude that most of the hotels which are in excellent category have more prices.</a:t>
            </a:r>
            <a:endParaRPr lang="en-US" dirty="0">
              <a:solidFill>
                <a:srgbClr val="00B050"/>
              </a:solidFill>
            </a:endParaRPr>
          </a:p>
        </p:txBody>
      </p:sp>
      <p:sp>
        <p:nvSpPr>
          <p:cNvPr id="8" name="TextBox 7">
            <a:extLst>
              <a:ext uri="{FF2B5EF4-FFF2-40B4-BE49-F238E27FC236}">
                <a16:creationId xmlns:a16="http://schemas.microsoft.com/office/drawing/2014/main" id="{57E4E009-7AD5-9158-1756-148A920AA685}"/>
              </a:ext>
            </a:extLst>
          </p:cNvPr>
          <p:cNvSpPr txBox="1"/>
          <p:nvPr/>
        </p:nvSpPr>
        <p:spPr>
          <a:xfrm>
            <a:off x="666750" y="1298681"/>
            <a:ext cx="7543800" cy="400110"/>
          </a:xfrm>
          <a:prstGeom prst="rect">
            <a:avLst/>
          </a:prstGeom>
          <a:noFill/>
        </p:spPr>
        <p:txBody>
          <a:bodyPr wrap="square" rtlCol="0">
            <a:spAutoFit/>
          </a:bodyPr>
          <a:lstStyle/>
          <a:p>
            <a:r>
              <a:rPr lang="en-IN" sz="2000" dirty="0">
                <a:solidFill>
                  <a:srgbClr val="FF0000"/>
                </a:solidFill>
              </a:rPr>
              <a:t>Votes and Prices Distribution Based on Remark-</a:t>
            </a:r>
            <a:r>
              <a:rPr lang="en-IN" dirty="0"/>
              <a:t>:</a:t>
            </a:r>
            <a:endParaRPr lang="en-US" dirty="0"/>
          </a:p>
        </p:txBody>
      </p:sp>
      <p:pic>
        <p:nvPicPr>
          <p:cNvPr id="2" name="Picture 1">
            <a:extLst>
              <a:ext uri="{FF2B5EF4-FFF2-40B4-BE49-F238E27FC236}">
                <a16:creationId xmlns:a16="http://schemas.microsoft.com/office/drawing/2014/main" id="{BB4DA4B5-4F95-8E9B-A9F3-4B90393812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3183" y="6130457"/>
            <a:ext cx="1528946" cy="634572"/>
          </a:xfrm>
          <a:prstGeom prst="rect">
            <a:avLst/>
          </a:prstGeom>
        </p:spPr>
      </p:pic>
    </p:spTree>
    <p:extLst>
      <p:ext uri="{BB962C8B-B14F-4D97-AF65-F5344CB8AC3E}">
        <p14:creationId xmlns:p14="http://schemas.microsoft.com/office/powerpoint/2010/main" val="275059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A77CC9F9-8F9E-789E-FB03-1212945631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695" y="1542692"/>
            <a:ext cx="5786437" cy="40864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2F3189-2A4F-D7AD-B500-70479B78D00D}"/>
              </a:ext>
            </a:extLst>
          </p:cNvPr>
          <p:cNvSpPr txBox="1"/>
          <p:nvPr/>
        </p:nvSpPr>
        <p:spPr>
          <a:xfrm>
            <a:off x="447675" y="5629096"/>
            <a:ext cx="11296649" cy="923330"/>
          </a:xfrm>
          <a:prstGeom prst="rect">
            <a:avLst/>
          </a:prstGeom>
          <a:noFill/>
        </p:spPr>
        <p:txBody>
          <a:bodyPr wrap="square" rtlCol="0">
            <a:spAutoFit/>
          </a:bodyPr>
          <a:lstStyle/>
          <a:p>
            <a:r>
              <a:rPr lang="en-US" b="0" i="0" dirty="0">
                <a:solidFill>
                  <a:srgbClr val="000000"/>
                </a:solidFill>
                <a:effectLst/>
                <a:latin typeface="Helvetica Neue"/>
              </a:rPr>
              <a:t>From the above graph we can conclude these are the best hotels in </a:t>
            </a:r>
            <a:r>
              <a:rPr lang="en-US" b="0" i="0" dirty="0" err="1">
                <a:solidFill>
                  <a:srgbClr val="000000"/>
                </a:solidFill>
                <a:effectLst/>
                <a:latin typeface="Helvetica Neue"/>
              </a:rPr>
              <a:t>hyderabad</a:t>
            </a:r>
            <a:r>
              <a:rPr lang="en-US" b="0" i="0" dirty="0">
                <a:solidFill>
                  <a:srgbClr val="000000"/>
                </a:solidFill>
                <a:effectLst/>
                <a:latin typeface="Helvetica Neue"/>
              </a:rPr>
              <a:t> city and from the above we observed that these particular RCC Majestic 397 LB Nagar hotel has max price</a:t>
            </a:r>
          </a:p>
          <a:p>
            <a:endParaRPr lang="en-US" dirty="0"/>
          </a:p>
        </p:txBody>
      </p:sp>
      <p:sp>
        <p:nvSpPr>
          <p:cNvPr id="5" name="Rectangle 4">
            <a:extLst>
              <a:ext uri="{FF2B5EF4-FFF2-40B4-BE49-F238E27FC236}">
                <a16:creationId xmlns:a16="http://schemas.microsoft.com/office/drawing/2014/main" id="{A9196F9D-C48E-3737-F9C1-57F4DD6CE2C0}"/>
              </a:ext>
            </a:extLst>
          </p:cNvPr>
          <p:cNvSpPr/>
          <p:nvPr/>
        </p:nvSpPr>
        <p:spPr>
          <a:xfrm>
            <a:off x="338692" y="592437"/>
            <a:ext cx="5877635" cy="461665"/>
          </a:xfrm>
          <a:prstGeom prst="rect">
            <a:avLst/>
          </a:prstGeom>
          <a:noFill/>
        </p:spPr>
        <p:txBody>
          <a:bodyPr wrap="none" lIns="91440" tIns="45720" rIns="91440" bIns="45720">
            <a:spAutoFit/>
          </a:bodyPr>
          <a:lstStyle/>
          <a:p>
            <a:pPr algn="ctr"/>
            <a:r>
              <a:rPr lang="en-IN" sz="24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E</a:t>
            </a:r>
            <a:r>
              <a:rPr lang="en-US" sz="24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xcellent</a:t>
            </a:r>
            <a:r>
              <a:rPr lang="en-US" sz="24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 Hotels in Hyderabad and it’s Prices </a:t>
            </a:r>
            <a:endParaRPr lang="en-US" sz="24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endParaRPr>
          </a:p>
        </p:txBody>
      </p:sp>
      <p:pic>
        <p:nvPicPr>
          <p:cNvPr id="2" name="Picture 1">
            <a:extLst>
              <a:ext uri="{FF2B5EF4-FFF2-40B4-BE49-F238E27FC236}">
                <a16:creationId xmlns:a16="http://schemas.microsoft.com/office/drawing/2014/main" id="{A9FAE78B-DD6E-98FE-F536-54D70B35F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3183" y="6130457"/>
            <a:ext cx="1528946" cy="634572"/>
          </a:xfrm>
          <a:prstGeom prst="rect">
            <a:avLst/>
          </a:prstGeom>
        </p:spPr>
      </p:pic>
    </p:spTree>
    <p:extLst>
      <p:ext uri="{BB962C8B-B14F-4D97-AF65-F5344CB8AC3E}">
        <p14:creationId xmlns:p14="http://schemas.microsoft.com/office/powerpoint/2010/main" val="2401426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95DDAE-52D0-8858-1817-F87E90317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947" y="1251496"/>
            <a:ext cx="9058275" cy="5000625"/>
          </a:xfrm>
          <a:prstGeom prst="rect">
            <a:avLst/>
          </a:prstGeom>
        </p:spPr>
      </p:pic>
      <p:sp>
        <p:nvSpPr>
          <p:cNvPr id="5" name="TextBox 4">
            <a:extLst>
              <a:ext uri="{FF2B5EF4-FFF2-40B4-BE49-F238E27FC236}">
                <a16:creationId xmlns:a16="http://schemas.microsoft.com/office/drawing/2014/main" id="{B6428327-376D-9CD3-08A5-625A0CFA4CAD}"/>
              </a:ext>
            </a:extLst>
          </p:cNvPr>
          <p:cNvSpPr txBox="1"/>
          <p:nvPr/>
        </p:nvSpPr>
        <p:spPr>
          <a:xfrm>
            <a:off x="933452" y="5852011"/>
            <a:ext cx="10101264" cy="400110"/>
          </a:xfrm>
          <a:prstGeom prst="rect">
            <a:avLst/>
          </a:prstGeom>
          <a:noFill/>
        </p:spPr>
        <p:txBody>
          <a:bodyPr wrap="square" rtlCol="0">
            <a:spAutoFit/>
          </a:bodyPr>
          <a:lstStyle/>
          <a:p>
            <a:r>
              <a:rPr lang="en-US" sz="2000" dirty="0">
                <a:solidFill>
                  <a:srgbClr val="00B050"/>
                </a:solidFill>
              </a:rPr>
              <a:t>From above graph we can conclude if the votes are increasing then rating also will increase</a:t>
            </a:r>
            <a:r>
              <a:rPr lang="en-US" dirty="0">
                <a:solidFill>
                  <a:srgbClr val="00B050"/>
                </a:solidFill>
              </a:rPr>
              <a:t>.</a:t>
            </a:r>
          </a:p>
        </p:txBody>
      </p:sp>
      <p:sp>
        <p:nvSpPr>
          <p:cNvPr id="7" name="TextBox 6">
            <a:extLst>
              <a:ext uri="{FF2B5EF4-FFF2-40B4-BE49-F238E27FC236}">
                <a16:creationId xmlns:a16="http://schemas.microsoft.com/office/drawing/2014/main" id="{0B09F6EC-0E9E-42C0-B76B-263982DACDC2}"/>
              </a:ext>
            </a:extLst>
          </p:cNvPr>
          <p:cNvSpPr txBox="1"/>
          <p:nvPr/>
        </p:nvSpPr>
        <p:spPr>
          <a:xfrm>
            <a:off x="819150" y="448687"/>
            <a:ext cx="6096000" cy="369332"/>
          </a:xfrm>
          <a:prstGeom prst="rect">
            <a:avLst/>
          </a:prstGeom>
          <a:noFill/>
        </p:spPr>
        <p:txBody>
          <a:bodyPr wrap="square">
            <a:spAutoFit/>
          </a:bodyPr>
          <a:lstStyle/>
          <a:p>
            <a:r>
              <a:rPr lang="en-IN" dirty="0">
                <a:solidFill>
                  <a:srgbClr val="FF0000"/>
                </a:solidFill>
                <a:latin typeface="Algerian" panose="04020705040A02060702" pitchFamily="82" charset="0"/>
              </a:rPr>
              <a:t>Bi</a:t>
            </a:r>
            <a:r>
              <a:rPr lang="en-IN" sz="1800" dirty="0">
                <a:solidFill>
                  <a:srgbClr val="FF0000"/>
                </a:solidFill>
                <a:latin typeface="Algerian" panose="04020705040A02060702" pitchFamily="82" charset="0"/>
              </a:rPr>
              <a:t>variate- Numerical vs Numerical </a:t>
            </a:r>
            <a:endParaRPr lang="en-US" sz="1800" dirty="0">
              <a:solidFill>
                <a:srgbClr val="FF0000"/>
              </a:solidFill>
              <a:latin typeface="Algerian" panose="04020705040A02060702" pitchFamily="82" charset="0"/>
            </a:endParaRPr>
          </a:p>
        </p:txBody>
      </p:sp>
      <p:sp>
        <p:nvSpPr>
          <p:cNvPr id="8" name="TextBox 7">
            <a:extLst>
              <a:ext uri="{FF2B5EF4-FFF2-40B4-BE49-F238E27FC236}">
                <a16:creationId xmlns:a16="http://schemas.microsoft.com/office/drawing/2014/main" id="{61769000-1B87-1694-25D5-5EE539354D57}"/>
              </a:ext>
            </a:extLst>
          </p:cNvPr>
          <p:cNvSpPr txBox="1"/>
          <p:nvPr/>
        </p:nvSpPr>
        <p:spPr>
          <a:xfrm>
            <a:off x="819150" y="1224022"/>
            <a:ext cx="3705225" cy="369332"/>
          </a:xfrm>
          <a:prstGeom prst="rect">
            <a:avLst/>
          </a:prstGeom>
          <a:noFill/>
        </p:spPr>
        <p:txBody>
          <a:bodyPr wrap="square" rtlCol="0">
            <a:spAutoFit/>
          </a:bodyPr>
          <a:lstStyle/>
          <a:p>
            <a:r>
              <a:rPr lang="en-IN" dirty="0">
                <a:solidFill>
                  <a:srgbClr val="FF0000"/>
                </a:solidFill>
              </a:rPr>
              <a:t>Ratings Based on Votes :</a:t>
            </a:r>
            <a:endParaRPr lang="en-US" dirty="0">
              <a:solidFill>
                <a:srgbClr val="FF0000"/>
              </a:solidFill>
            </a:endParaRPr>
          </a:p>
        </p:txBody>
      </p:sp>
      <p:pic>
        <p:nvPicPr>
          <p:cNvPr id="2" name="Picture 1">
            <a:extLst>
              <a:ext uri="{FF2B5EF4-FFF2-40B4-BE49-F238E27FC236}">
                <a16:creationId xmlns:a16="http://schemas.microsoft.com/office/drawing/2014/main" id="{8A7DC95A-6F30-B5FB-0B0D-85BF004ED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3183" y="6130457"/>
            <a:ext cx="1528946" cy="634572"/>
          </a:xfrm>
          <a:prstGeom prst="rect">
            <a:avLst/>
          </a:prstGeom>
        </p:spPr>
      </p:pic>
    </p:spTree>
    <p:extLst>
      <p:ext uri="{BB962C8B-B14F-4D97-AF65-F5344CB8AC3E}">
        <p14:creationId xmlns:p14="http://schemas.microsoft.com/office/powerpoint/2010/main" val="1466945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9C47C6-6BE1-F9EB-7898-7ADF03CF6A26}"/>
              </a:ext>
            </a:extLst>
          </p:cNvPr>
          <p:cNvSpPr txBox="1"/>
          <p:nvPr/>
        </p:nvSpPr>
        <p:spPr>
          <a:xfrm>
            <a:off x="385141" y="477078"/>
            <a:ext cx="8234984" cy="400110"/>
          </a:xfrm>
          <a:prstGeom prst="rect">
            <a:avLst/>
          </a:prstGeom>
          <a:noFill/>
        </p:spPr>
        <p:txBody>
          <a:bodyPr wrap="square">
            <a:spAutoFit/>
          </a:bodyPr>
          <a:lstStyle/>
          <a:p>
            <a:r>
              <a:rPr lang="en-IN" sz="2000" dirty="0">
                <a:solidFill>
                  <a:srgbClr val="FF0000"/>
                </a:solidFill>
                <a:latin typeface="Algerian" panose="04020705040A02060702" pitchFamily="82" charset="0"/>
              </a:rPr>
              <a:t>multivariate</a:t>
            </a:r>
            <a:endParaRPr lang="en-US" sz="2000" dirty="0"/>
          </a:p>
        </p:txBody>
      </p:sp>
      <p:pic>
        <p:nvPicPr>
          <p:cNvPr id="8196" name="Picture 4">
            <a:extLst>
              <a:ext uri="{FF2B5EF4-FFF2-40B4-BE49-F238E27FC236}">
                <a16:creationId xmlns:a16="http://schemas.microsoft.com/office/drawing/2014/main" id="{32A9FC6B-4092-64EB-F350-2515F6859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050" y="1513544"/>
            <a:ext cx="6401806" cy="41240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8B1E87-B72A-A621-0DA4-92DDA716D057}"/>
              </a:ext>
            </a:extLst>
          </p:cNvPr>
          <p:cNvSpPr/>
          <p:nvPr/>
        </p:nvSpPr>
        <p:spPr>
          <a:xfrm>
            <a:off x="385141" y="983870"/>
            <a:ext cx="6700424" cy="400110"/>
          </a:xfrm>
          <a:prstGeom prst="rect">
            <a:avLst/>
          </a:prstGeom>
          <a:noFill/>
        </p:spPr>
        <p:txBody>
          <a:bodyPr wrap="none" lIns="91440" tIns="45720" rIns="91440" bIns="45720">
            <a:spAutoFit/>
          </a:bodyPr>
          <a:lstStyle/>
          <a:p>
            <a:pPr algn="ctr"/>
            <a:r>
              <a:rPr lang="en-IN" sz="2000" b="1" cap="none" spc="50" dirty="0">
                <a:ln w="0"/>
                <a:solidFill>
                  <a:srgbClr val="FF0000"/>
                </a:solidFill>
                <a:effectLst>
                  <a:innerShdw blurRad="63500" dist="50800" dir="13500000">
                    <a:srgbClr val="000000">
                      <a:alpha val="50000"/>
                    </a:srgbClr>
                  </a:innerShdw>
                </a:effectLst>
              </a:rPr>
              <a:t>Hotels name which distance is less than 2km from the city</a:t>
            </a:r>
            <a:endParaRPr lang="en-US" sz="2000" b="1" cap="none" spc="50" dirty="0">
              <a:ln w="0"/>
              <a:solidFill>
                <a:srgbClr val="FF0000"/>
              </a:solidFill>
              <a:effectLst>
                <a:innerShdw blurRad="63500" dist="50800" dir="13500000">
                  <a:srgbClr val="000000">
                    <a:alpha val="50000"/>
                  </a:srgbClr>
                </a:innerShdw>
              </a:effectLst>
            </a:endParaRPr>
          </a:p>
        </p:txBody>
      </p:sp>
      <p:sp>
        <p:nvSpPr>
          <p:cNvPr id="5" name="TextBox 4">
            <a:extLst>
              <a:ext uri="{FF2B5EF4-FFF2-40B4-BE49-F238E27FC236}">
                <a16:creationId xmlns:a16="http://schemas.microsoft.com/office/drawing/2014/main" id="{26203DCE-D3CA-231A-09FA-73FA2C991A89}"/>
              </a:ext>
            </a:extLst>
          </p:cNvPr>
          <p:cNvSpPr txBox="1"/>
          <p:nvPr/>
        </p:nvSpPr>
        <p:spPr>
          <a:xfrm>
            <a:off x="385141" y="5767182"/>
            <a:ext cx="11402668" cy="923330"/>
          </a:xfrm>
          <a:prstGeom prst="rect">
            <a:avLst/>
          </a:prstGeom>
          <a:noFill/>
        </p:spPr>
        <p:txBody>
          <a:bodyPr wrap="square" rtlCol="0">
            <a:spAutoFit/>
          </a:bodyPr>
          <a:lstStyle/>
          <a:p>
            <a:r>
              <a:rPr lang="en-US" dirty="0">
                <a:solidFill>
                  <a:srgbClr val="00B050"/>
                </a:solidFill>
                <a:latin typeface="Helvetica Neue"/>
              </a:rPr>
              <a:t>F</a:t>
            </a:r>
            <a:r>
              <a:rPr lang="en-US" b="0" i="0" dirty="0">
                <a:solidFill>
                  <a:srgbClr val="00B050"/>
                </a:solidFill>
                <a:effectLst/>
                <a:latin typeface="Helvetica Neue"/>
              </a:rPr>
              <a:t>rom the above graph we can observe that </a:t>
            </a:r>
            <a:r>
              <a:rPr lang="en-US" dirty="0">
                <a:solidFill>
                  <a:srgbClr val="00B050"/>
                </a:solidFill>
                <a:latin typeface="Helvetica Neue"/>
              </a:rPr>
              <a:t>B</a:t>
            </a:r>
            <a:r>
              <a:rPr lang="en-US" b="0" i="0" dirty="0">
                <a:solidFill>
                  <a:srgbClr val="00B050"/>
                </a:solidFill>
                <a:effectLst/>
                <a:latin typeface="Helvetica Neue"/>
              </a:rPr>
              <a:t>angalore city hotels has max number of ratings when compare to other city and these all hotels has a distance less than 2 kms from the corresponding city.</a:t>
            </a:r>
          </a:p>
          <a:p>
            <a:endParaRPr lang="en-US" dirty="0"/>
          </a:p>
        </p:txBody>
      </p:sp>
      <p:pic>
        <p:nvPicPr>
          <p:cNvPr id="2" name="Picture 1">
            <a:extLst>
              <a:ext uri="{FF2B5EF4-FFF2-40B4-BE49-F238E27FC236}">
                <a16:creationId xmlns:a16="http://schemas.microsoft.com/office/drawing/2014/main" id="{1598B270-A811-B791-9A9D-814F9213B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3183" y="6130457"/>
            <a:ext cx="1528946" cy="634572"/>
          </a:xfrm>
          <a:prstGeom prst="rect">
            <a:avLst/>
          </a:prstGeom>
        </p:spPr>
      </p:pic>
    </p:spTree>
    <p:extLst>
      <p:ext uri="{BB962C8B-B14F-4D97-AF65-F5344CB8AC3E}">
        <p14:creationId xmlns:p14="http://schemas.microsoft.com/office/powerpoint/2010/main" val="2888231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526DAA78-5025-F708-DF28-7B5BB368E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982" y="978932"/>
            <a:ext cx="8634276" cy="42047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D2B1CAB-1A31-13FD-97FE-8F53368AC3AC}"/>
              </a:ext>
            </a:extLst>
          </p:cNvPr>
          <p:cNvSpPr txBox="1"/>
          <p:nvPr/>
        </p:nvSpPr>
        <p:spPr>
          <a:xfrm>
            <a:off x="1228517" y="5243020"/>
            <a:ext cx="10072274" cy="646331"/>
          </a:xfrm>
          <a:prstGeom prst="rect">
            <a:avLst/>
          </a:prstGeom>
          <a:noFill/>
        </p:spPr>
        <p:txBody>
          <a:bodyPr wrap="square">
            <a:spAutoFit/>
          </a:bodyPr>
          <a:lstStyle/>
          <a:p>
            <a:pPr algn="l"/>
            <a:r>
              <a:rPr lang="en-US" dirty="0">
                <a:solidFill>
                  <a:srgbClr val="00B050"/>
                </a:solidFill>
                <a:latin typeface="Helvetica Neue"/>
              </a:rPr>
              <a:t>F</a:t>
            </a:r>
            <a:r>
              <a:rPr lang="en-US" b="0" i="0" dirty="0">
                <a:solidFill>
                  <a:srgbClr val="00B050"/>
                </a:solidFill>
                <a:effectLst/>
                <a:latin typeface="Helvetica Neue"/>
              </a:rPr>
              <a:t>rom the above graph we can conclude that most of the hotels lie with in the range of 0-3000 votes and </a:t>
            </a:r>
            <a:r>
              <a:rPr lang="en-US" b="0" i="0" dirty="0" err="1">
                <a:solidFill>
                  <a:srgbClr val="00B050"/>
                </a:solidFill>
                <a:effectLst/>
                <a:latin typeface="Helvetica Neue"/>
              </a:rPr>
              <a:t>kolkata</a:t>
            </a:r>
            <a:r>
              <a:rPr lang="en-US" b="0" i="0" dirty="0">
                <a:solidFill>
                  <a:srgbClr val="00B050"/>
                </a:solidFill>
                <a:effectLst/>
                <a:latin typeface="Helvetica Neue"/>
              </a:rPr>
              <a:t> has the max rating.</a:t>
            </a:r>
          </a:p>
        </p:txBody>
      </p:sp>
      <p:sp>
        <p:nvSpPr>
          <p:cNvPr id="5" name="TextBox 4">
            <a:extLst>
              <a:ext uri="{FF2B5EF4-FFF2-40B4-BE49-F238E27FC236}">
                <a16:creationId xmlns:a16="http://schemas.microsoft.com/office/drawing/2014/main" id="{C1F16713-2B53-854C-A835-5C444CEBA27F}"/>
              </a:ext>
            </a:extLst>
          </p:cNvPr>
          <p:cNvSpPr txBox="1"/>
          <p:nvPr/>
        </p:nvSpPr>
        <p:spPr>
          <a:xfrm>
            <a:off x="1047750" y="550308"/>
            <a:ext cx="5467350" cy="369332"/>
          </a:xfrm>
          <a:prstGeom prst="rect">
            <a:avLst/>
          </a:prstGeom>
          <a:noFill/>
        </p:spPr>
        <p:txBody>
          <a:bodyPr wrap="square" rtlCol="0">
            <a:spAutoFit/>
          </a:bodyPr>
          <a:lstStyle/>
          <a:p>
            <a:r>
              <a:rPr lang="en-IN" dirty="0">
                <a:solidFill>
                  <a:srgbClr val="FF0000"/>
                </a:solidFill>
              </a:rPr>
              <a:t>Votes and ratings of Different Cities:</a:t>
            </a:r>
            <a:endParaRPr lang="en-US" dirty="0">
              <a:solidFill>
                <a:srgbClr val="FF0000"/>
              </a:solidFill>
            </a:endParaRPr>
          </a:p>
        </p:txBody>
      </p:sp>
      <p:pic>
        <p:nvPicPr>
          <p:cNvPr id="2" name="Picture 1">
            <a:extLst>
              <a:ext uri="{FF2B5EF4-FFF2-40B4-BE49-F238E27FC236}">
                <a16:creationId xmlns:a16="http://schemas.microsoft.com/office/drawing/2014/main" id="{6AA447C7-4A0E-1C79-C0F2-9E37DEAE9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3183" y="6130457"/>
            <a:ext cx="1528946" cy="634572"/>
          </a:xfrm>
          <a:prstGeom prst="rect">
            <a:avLst/>
          </a:prstGeom>
        </p:spPr>
      </p:pic>
    </p:spTree>
    <p:extLst>
      <p:ext uri="{BB962C8B-B14F-4D97-AF65-F5344CB8AC3E}">
        <p14:creationId xmlns:p14="http://schemas.microsoft.com/office/powerpoint/2010/main" val="3467329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98;p1">
            <a:extLst>
              <a:ext uri="{FF2B5EF4-FFF2-40B4-BE49-F238E27FC236}">
                <a16:creationId xmlns:a16="http://schemas.microsoft.com/office/drawing/2014/main" id="{EE1FFA72-D46E-2491-E3C0-775A33C29B30}"/>
              </a:ext>
            </a:extLst>
          </p:cNvPr>
          <p:cNvPicPr preferRelativeResize="0"/>
          <p:nvPr/>
        </p:nvPicPr>
        <p:blipFill rotWithShape="1">
          <a:blip r:embed="rId2">
            <a:alphaModFix/>
          </a:blip>
          <a:srcRect/>
          <a:stretch/>
        </p:blipFill>
        <p:spPr>
          <a:xfrm>
            <a:off x="0" y="0"/>
            <a:ext cx="12190815" cy="6858000"/>
          </a:xfrm>
          <a:prstGeom prst="rect">
            <a:avLst/>
          </a:prstGeom>
          <a:noFill/>
          <a:ln>
            <a:noFill/>
          </a:ln>
        </p:spPr>
      </p:pic>
      <p:sp>
        <p:nvSpPr>
          <p:cNvPr id="6" name="Rectangle 5">
            <a:extLst>
              <a:ext uri="{FF2B5EF4-FFF2-40B4-BE49-F238E27FC236}">
                <a16:creationId xmlns:a16="http://schemas.microsoft.com/office/drawing/2014/main" id="{C29BC1B0-D195-8671-5D63-17C754F3B406}"/>
              </a:ext>
            </a:extLst>
          </p:cNvPr>
          <p:cNvSpPr/>
          <p:nvPr/>
        </p:nvSpPr>
        <p:spPr>
          <a:xfrm>
            <a:off x="1431347" y="3760083"/>
            <a:ext cx="9328120" cy="1538883"/>
          </a:xfrm>
          <a:prstGeom prst="rect">
            <a:avLst/>
          </a:prstGeom>
          <a:noFill/>
        </p:spPr>
        <p:txBody>
          <a:bodyPr wrap="square" lIns="91440" tIns="45720" rIns="91440" bIns="45720">
            <a:spAutoFit/>
          </a:bodyPr>
          <a:lstStyle/>
          <a:p>
            <a:pPr algn="ctr"/>
            <a:r>
              <a:rPr lang="en-US" sz="4000" b="1" i="0" dirty="0">
                <a:solidFill>
                  <a:srgbClr val="00B050"/>
                </a:solidFill>
                <a:effectLst/>
                <a:latin typeface="Algerian" panose="04020705040A02060702" pitchFamily="82" charset="0"/>
              </a:rPr>
              <a:t>Hotels Price Analysis - Using OYO</a:t>
            </a:r>
          </a:p>
          <a:p>
            <a:pPr algn="ct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 name="TextBox 1">
            <a:extLst>
              <a:ext uri="{FF2B5EF4-FFF2-40B4-BE49-F238E27FC236}">
                <a16:creationId xmlns:a16="http://schemas.microsoft.com/office/drawing/2014/main" id="{5A56E211-87F8-9F56-E152-C478F92697FC}"/>
              </a:ext>
            </a:extLst>
          </p:cNvPr>
          <p:cNvSpPr txBox="1"/>
          <p:nvPr/>
        </p:nvSpPr>
        <p:spPr>
          <a:xfrm>
            <a:off x="659408" y="5082034"/>
            <a:ext cx="4722217" cy="800219"/>
          </a:xfrm>
          <a:prstGeom prst="rect">
            <a:avLst/>
          </a:prstGeom>
          <a:noFill/>
        </p:spPr>
        <p:txBody>
          <a:bodyPr wrap="square" rtlCol="0">
            <a:spAutoFit/>
          </a:bodyPr>
          <a:lstStyle/>
          <a:p>
            <a:r>
              <a:rPr lang="en-IN" sz="2800" dirty="0">
                <a:solidFill>
                  <a:srgbClr val="00B0F0"/>
                </a:solidFill>
              </a:rPr>
              <a:t>Submitted By-</a:t>
            </a:r>
            <a:r>
              <a:rPr lang="en-IN" dirty="0">
                <a:solidFill>
                  <a:srgbClr val="00B0F0"/>
                </a:solidFill>
              </a:rPr>
              <a:t>:</a:t>
            </a:r>
          </a:p>
          <a:p>
            <a:r>
              <a:rPr lang="en-IN" dirty="0"/>
              <a:t>Pradipta Kumar Dixit</a:t>
            </a:r>
          </a:p>
        </p:txBody>
      </p:sp>
    </p:spTree>
    <p:extLst>
      <p:ext uri="{BB962C8B-B14F-4D97-AF65-F5344CB8AC3E}">
        <p14:creationId xmlns:p14="http://schemas.microsoft.com/office/powerpoint/2010/main" val="798588214"/>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93A636A2-1D79-4EB9-1F46-F2183E44F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2617" y="1188968"/>
            <a:ext cx="5856218" cy="41222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60810C7-CAEC-1844-E279-6A69163BE66E}"/>
              </a:ext>
            </a:extLst>
          </p:cNvPr>
          <p:cNvSpPr txBox="1"/>
          <p:nvPr/>
        </p:nvSpPr>
        <p:spPr>
          <a:xfrm>
            <a:off x="861392" y="5474804"/>
            <a:ext cx="11330608" cy="923330"/>
          </a:xfrm>
          <a:prstGeom prst="rect">
            <a:avLst/>
          </a:prstGeom>
          <a:noFill/>
        </p:spPr>
        <p:txBody>
          <a:bodyPr wrap="square" rtlCol="0">
            <a:spAutoFit/>
          </a:bodyPr>
          <a:lstStyle/>
          <a:p>
            <a:r>
              <a:rPr lang="en-US" dirty="0">
                <a:solidFill>
                  <a:srgbClr val="00B050"/>
                </a:solidFill>
              </a:rPr>
              <a:t>From the above plot we can conclude that there are positive relations and negative relationship the positive relation and the positive relation depicts the relation between the two different columns where as negative relation does not effect any columns .</a:t>
            </a:r>
          </a:p>
        </p:txBody>
      </p:sp>
      <p:sp>
        <p:nvSpPr>
          <p:cNvPr id="13" name="TextBox 12">
            <a:extLst>
              <a:ext uri="{FF2B5EF4-FFF2-40B4-BE49-F238E27FC236}">
                <a16:creationId xmlns:a16="http://schemas.microsoft.com/office/drawing/2014/main" id="{28B04F92-9FC1-8346-C18B-0AFCCD76E496}"/>
              </a:ext>
            </a:extLst>
          </p:cNvPr>
          <p:cNvSpPr txBox="1"/>
          <p:nvPr/>
        </p:nvSpPr>
        <p:spPr>
          <a:xfrm>
            <a:off x="861392" y="459866"/>
            <a:ext cx="6994497" cy="584775"/>
          </a:xfrm>
          <a:prstGeom prst="rect">
            <a:avLst/>
          </a:prstGeom>
          <a:noFill/>
        </p:spPr>
        <p:txBody>
          <a:bodyPr wrap="square">
            <a:spAutoFit/>
          </a:bodyPr>
          <a:lstStyle/>
          <a:p>
            <a:r>
              <a:rPr lang="en-US" sz="3200" dirty="0">
                <a:solidFill>
                  <a:srgbClr val="FF0000"/>
                </a:solidFill>
              </a:rPr>
              <a:t>Correlation </a:t>
            </a:r>
            <a:endParaRPr lang="en-US" sz="3200" dirty="0"/>
          </a:p>
        </p:txBody>
      </p:sp>
      <p:pic>
        <p:nvPicPr>
          <p:cNvPr id="2" name="Picture 1">
            <a:extLst>
              <a:ext uri="{FF2B5EF4-FFF2-40B4-BE49-F238E27FC236}">
                <a16:creationId xmlns:a16="http://schemas.microsoft.com/office/drawing/2014/main" id="{CE4D73D5-0A2D-EF1E-99D9-0F9DC9EF8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3183" y="6130457"/>
            <a:ext cx="1528946" cy="634572"/>
          </a:xfrm>
          <a:prstGeom prst="rect">
            <a:avLst/>
          </a:prstGeom>
        </p:spPr>
      </p:pic>
    </p:spTree>
    <p:extLst>
      <p:ext uri="{BB962C8B-B14F-4D97-AF65-F5344CB8AC3E}">
        <p14:creationId xmlns:p14="http://schemas.microsoft.com/office/powerpoint/2010/main" val="2975339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7E7F77-1387-65D4-3AA8-6530C3CC337A}"/>
              </a:ext>
            </a:extLst>
          </p:cNvPr>
          <p:cNvSpPr txBox="1"/>
          <p:nvPr/>
        </p:nvSpPr>
        <p:spPr>
          <a:xfrm>
            <a:off x="419101" y="733423"/>
            <a:ext cx="3781425" cy="523220"/>
          </a:xfrm>
          <a:prstGeom prst="rect">
            <a:avLst/>
          </a:prstGeom>
          <a:noFill/>
        </p:spPr>
        <p:txBody>
          <a:bodyPr wrap="square" rtlCol="0">
            <a:spAutoFit/>
          </a:bodyPr>
          <a:lstStyle/>
          <a:p>
            <a:r>
              <a:rPr lang="en-IN" sz="2800" dirty="0">
                <a:solidFill>
                  <a:srgbClr val="FF0000"/>
                </a:solidFill>
                <a:latin typeface="Algerian" panose="04020705040A02060702" pitchFamily="82" charset="0"/>
              </a:rPr>
              <a:t>Challenges faced:</a:t>
            </a:r>
            <a:endParaRPr lang="en-US" sz="2800" dirty="0">
              <a:solidFill>
                <a:srgbClr val="FF0000"/>
              </a:solidFill>
              <a:latin typeface="Algerian" panose="04020705040A02060702" pitchFamily="82" charset="0"/>
            </a:endParaRPr>
          </a:p>
        </p:txBody>
      </p:sp>
      <p:pic>
        <p:nvPicPr>
          <p:cNvPr id="3" name="Picture 2">
            <a:extLst>
              <a:ext uri="{FF2B5EF4-FFF2-40B4-BE49-F238E27FC236}">
                <a16:creationId xmlns:a16="http://schemas.microsoft.com/office/drawing/2014/main" id="{B691AA8D-9014-AF50-D5E0-04FD02D5C7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3183" y="6130457"/>
            <a:ext cx="1528946" cy="634572"/>
          </a:xfrm>
          <a:prstGeom prst="rect">
            <a:avLst/>
          </a:prstGeom>
        </p:spPr>
      </p:pic>
      <p:sp>
        <p:nvSpPr>
          <p:cNvPr id="4" name="TextBox 3">
            <a:extLst>
              <a:ext uri="{FF2B5EF4-FFF2-40B4-BE49-F238E27FC236}">
                <a16:creationId xmlns:a16="http://schemas.microsoft.com/office/drawing/2014/main" id="{B2FC4230-5958-3530-F3AA-83564BA542BA}"/>
              </a:ext>
            </a:extLst>
          </p:cNvPr>
          <p:cNvSpPr txBox="1"/>
          <p:nvPr/>
        </p:nvSpPr>
        <p:spPr>
          <a:xfrm>
            <a:off x="419101" y="1744379"/>
            <a:ext cx="11391900" cy="923330"/>
          </a:xfrm>
          <a:prstGeom prst="rect">
            <a:avLst/>
          </a:prstGeom>
          <a:noFill/>
        </p:spPr>
        <p:txBody>
          <a:bodyPr wrap="square" rtlCol="0">
            <a:spAutoFit/>
          </a:bodyPr>
          <a:lstStyle/>
          <a:p>
            <a:pPr marL="285750" indent="-285750">
              <a:buFont typeface="Arial" panose="020B0604020202020204" pitchFamily="34" charset="0"/>
              <a:buChar char="•"/>
            </a:pPr>
            <a:r>
              <a:rPr lang="en-IN" dirty="0"/>
              <a:t>Our project is based on Oyo website ,we need to scrap data from Oyo website .Once we  created </a:t>
            </a:r>
            <a:r>
              <a:rPr lang="en-IN" dirty="0" err="1"/>
              <a:t>DataFrame</a:t>
            </a:r>
            <a:r>
              <a:rPr lang="en-IN" dirty="0"/>
              <a:t>  after      </a:t>
            </a:r>
          </a:p>
          <a:p>
            <a:r>
              <a:rPr lang="en-IN" dirty="0"/>
              <a:t>     collecting data .If we restart the </a:t>
            </a:r>
            <a:r>
              <a:rPr lang="en-IN" dirty="0" err="1"/>
              <a:t>jupyter</a:t>
            </a:r>
            <a:r>
              <a:rPr lang="en-IN" dirty="0"/>
              <a:t> Notebook then length of the data will be vary for all columns for creating the</a:t>
            </a:r>
          </a:p>
          <a:p>
            <a:r>
              <a:rPr lang="en-IN" dirty="0"/>
              <a:t>     Data Frame .Because Oyo room can be booked at any time and again it will be normal at morning.</a:t>
            </a:r>
          </a:p>
        </p:txBody>
      </p:sp>
      <p:sp>
        <p:nvSpPr>
          <p:cNvPr id="5" name="TextBox 4">
            <a:extLst>
              <a:ext uri="{FF2B5EF4-FFF2-40B4-BE49-F238E27FC236}">
                <a16:creationId xmlns:a16="http://schemas.microsoft.com/office/drawing/2014/main" id="{A2CE61BE-A4F7-22DE-C59C-CFAAC9378C7F}"/>
              </a:ext>
            </a:extLst>
          </p:cNvPr>
          <p:cNvSpPr txBox="1"/>
          <p:nvPr/>
        </p:nvSpPr>
        <p:spPr>
          <a:xfrm>
            <a:off x="400050" y="2957858"/>
            <a:ext cx="11391900" cy="646331"/>
          </a:xfrm>
          <a:prstGeom prst="rect">
            <a:avLst/>
          </a:prstGeom>
          <a:noFill/>
        </p:spPr>
        <p:txBody>
          <a:bodyPr wrap="square" rtlCol="0">
            <a:spAutoFit/>
          </a:bodyPr>
          <a:lstStyle/>
          <a:p>
            <a:pPr marL="285750" indent="-285750">
              <a:buFont typeface="Arial" panose="020B0604020202020204" pitchFamily="34" charset="0"/>
              <a:buChar char="•"/>
            </a:pPr>
            <a:r>
              <a:rPr lang="en-IN" dirty="0"/>
              <a:t>While cleaning a column named city. We have some empty space we need to replace that empty space with that particular city, but that space is not one  space ,it is more than some spaces.</a:t>
            </a:r>
          </a:p>
        </p:txBody>
      </p:sp>
      <p:sp>
        <p:nvSpPr>
          <p:cNvPr id="8" name="TextBox 7">
            <a:extLst>
              <a:ext uri="{FF2B5EF4-FFF2-40B4-BE49-F238E27FC236}">
                <a16:creationId xmlns:a16="http://schemas.microsoft.com/office/drawing/2014/main" id="{3CF8AEE7-814D-007D-4651-4D22C08CE6A4}"/>
              </a:ext>
            </a:extLst>
          </p:cNvPr>
          <p:cNvSpPr txBox="1"/>
          <p:nvPr/>
        </p:nvSpPr>
        <p:spPr>
          <a:xfrm>
            <a:off x="419101" y="3894338"/>
            <a:ext cx="10601325" cy="369332"/>
          </a:xfrm>
          <a:prstGeom prst="rect">
            <a:avLst/>
          </a:prstGeom>
          <a:noFill/>
        </p:spPr>
        <p:txBody>
          <a:bodyPr wrap="square" rtlCol="0">
            <a:spAutoFit/>
          </a:bodyPr>
          <a:lstStyle/>
          <a:p>
            <a:r>
              <a:rPr lang="en-IN" dirty="0"/>
              <a:t>* We faced some problems in visualization , like deciding which plot suits for which columns.</a:t>
            </a:r>
          </a:p>
        </p:txBody>
      </p:sp>
    </p:spTree>
    <p:extLst>
      <p:ext uri="{BB962C8B-B14F-4D97-AF65-F5344CB8AC3E}">
        <p14:creationId xmlns:p14="http://schemas.microsoft.com/office/powerpoint/2010/main" val="1448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CF3769-8DF4-EF8B-C50D-FA38A174FF77}"/>
              </a:ext>
            </a:extLst>
          </p:cNvPr>
          <p:cNvSpPr txBox="1"/>
          <p:nvPr/>
        </p:nvSpPr>
        <p:spPr>
          <a:xfrm>
            <a:off x="609600" y="652896"/>
            <a:ext cx="2819400" cy="584775"/>
          </a:xfrm>
          <a:prstGeom prst="rect">
            <a:avLst/>
          </a:prstGeom>
          <a:noFill/>
        </p:spPr>
        <p:txBody>
          <a:bodyPr wrap="square" rtlCol="0">
            <a:spAutoFit/>
          </a:bodyPr>
          <a:lstStyle/>
          <a:p>
            <a:r>
              <a:rPr lang="en-IN" sz="3200" dirty="0">
                <a:solidFill>
                  <a:srgbClr val="FF0000"/>
                </a:solidFill>
              </a:rPr>
              <a:t>Scenario 1-:</a:t>
            </a:r>
            <a:endParaRPr lang="en-US" sz="3200" dirty="0">
              <a:solidFill>
                <a:srgbClr val="FF0000"/>
              </a:solidFill>
            </a:endParaRPr>
          </a:p>
        </p:txBody>
      </p:sp>
      <p:pic>
        <p:nvPicPr>
          <p:cNvPr id="6" name="Picture 5">
            <a:extLst>
              <a:ext uri="{FF2B5EF4-FFF2-40B4-BE49-F238E27FC236}">
                <a16:creationId xmlns:a16="http://schemas.microsoft.com/office/drawing/2014/main" id="{ADDAE305-37C4-BA27-1426-89006DAF0B35}"/>
              </a:ext>
            </a:extLst>
          </p:cNvPr>
          <p:cNvPicPr>
            <a:picLocks noChangeAspect="1"/>
          </p:cNvPicPr>
          <p:nvPr/>
        </p:nvPicPr>
        <p:blipFill rotWithShape="1">
          <a:blip r:embed="rId2">
            <a:extLst>
              <a:ext uri="{28A0092B-C50C-407E-A947-70E740481C1C}">
                <a14:useLocalDpi xmlns:a14="http://schemas.microsoft.com/office/drawing/2010/main" val="0"/>
              </a:ext>
            </a:extLst>
          </a:blip>
          <a:srcRect l="16645" r="22961" b="12018"/>
          <a:stretch/>
        </p:blipFill>
        <p:spPr>
          <a:xfrm>
            <a:off x="609600" y="2148052"/>
            <a:ext cx="10741303" cy="3557424"/>
          </a:xfrm>
          <a:prstGeom prst="rect">
            <a:avLst/>
          </a:prstGeom>
        </p:spPr>
      </p:pic>
      <p:sp>
        <p:nvSpPr>
          <p:cNvPr id="7" name="TextBox 6">
            <a:extLst>
              <a:ext uri="{FF2B5EF4-FFF2-40B4-BE49-F238E27FC236}">
                <a16:creationId xmlns:a16="http://schemas.microsoft.com/office/drawing/2014/main" id="{5DF045D2-332C-CD2E-0F4B-0AF239277771}"/>
              </a:ext>
            </a:extLst>
          </p:cNvPr>
          <p:cNvSpPr txBox="1"/>
          <p:nvPr/>
        </p:nvSpPr>
        <p:spPr>
          <a:xfrm>
            <a:off x="609600" y="1338124"/>
            <a:ext cx="10538130" cy="923330"/>
          </a:xfrm>
          <a:prstGeom prst="rect">
            <a:avLst/>
          </a:prstGeom>
          <a:noFill/>
        </p:spPr>
        <p:txBody>
          <a:bodyPr wrap="square" rtlCol="0">
            <a:spAutoFit/>
          </a:bodyPr>
          <a:lstStyle/>
          <a:p>
            <a:r>
              <a:rPr lang="en-US" dirty="0"/>
              <a:t>With the help of these code we can know the </a:t>
            </a:r>
            <a:r>
              <a:rPr lang="en-US" dirty="0" err="1"/>
              <a:t>Hotel_Names</a:t>
            </a:r>
            <a:r>
              <a:rPr lang="en-US" dirty="0"/>
              <a:t> by giving particular </a:t>
            </a:r>
            <a:r>
              <a:rPr lang="en-US" dirty="0" err="1"/>
              <a:t>City,Price</a:t>
            </a:r>
            <a:r>
              <a:rPr lang="en-US" dirty="0"/>
              <a:t> and features.</a:t>
            </a:r>
          </a:p>
          <a:p>
            <a:r>
              <a:rPr lang="en-US" dirty="0"/>
              <a:t>User must have to insert the features ,</a:t>
            </a:r>
            <a:r>
              <a:rPr lang="en-US" dirty="0" err="1"/>
              <a:t>price,city</a:t>
            </a:r>
            <a:r>
              <a:rPr lang="en-US" dirty="0"/>
              <a:t> in pascal casing.(pascal casing says that every words first letter must be in capital letter)</a:t>
            </a:r>
          </a:p>
        </p:txBody>
      </p:sp>
      <p:pic>
        <p:nvPicPr>
          <p:cNvPr id="2" name="Picture 1">
            <a:extLst>
              <a:ext uri="{FF2B5EF4-FFF2-40B4-BE49-F238E27FC236}">
                <a16:creationId xmlns:a16="http://schemas.microsoft.com/office/drawing/2014/main" id="{8D181DC0-5D6A-EA0B-2AA4-07C035718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3183" y="6130457"/>
            <a:ext cx="1528946" cy="634572"/>
          </a:xfrm>
          <a:prstGeom prst="rect">
            <a:avLst/>
          </a:prstGeom>
        </p:spPr>
      </p:pic>
    </p:spTree>
    <p:extLst>
      <p:ext uri="{BB962C8B-B14F-4D97-AF65-F5344CB8AC3E}">
        <p14:creationId xmlns:p14="http://schemas.microsoft.com/office/powerpoint/2010/main" val="3603666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EFA2B0-20F6-CF3D-5348-396B9A5CE490}"/>
              </a:ext>
            </a:extLst>
          </p:cNvPr>
          <p:cNvPicPr>
            <a:picLocks noChangeAspect="1"/>
          </p:cNvPicPr>
          <p:nvPr/>
        </p:nvPicPr>
        <p:blipFill rotWithShape="1">
          <a:blip r:embed="rId2">
            <a:extLst>
              <a:ext uri="{28A0092B-C50C-407E-A947-70E740481C1C}">
                <a14:useLocalDpi xmlns:a14="http://schemas.microsoft.com/office/drawing/2010/main" val="0"/>
              </a:ext>
            </a:extLst>
          </a:blip>
          <a:srcRect l="16304" r="37261"/>
          <a:stretch/>
        </p:blipFill>
        <p:spPr>
          <a:xfrm>
            <a:off x="740962" y="2439305"/>
            <a:ext cx="10297946" cy="3517169"/>
          </a:xfrm>
          <a:prstGeom prst="rect">
            <a:avLst/>
          </a:prstGeom>
        </p:spPr>
      </p:pic>
      <p:sp>
        <p:nvSpPr>
          <p:cNvPr id="9" name="TextBox 8">
            <a:extLst>
              <a:ext uri="{FF2B5EF4-FFF2-40B4-BE49-F238E27FC236}">
                <a16:creationId xmlns:a16="http://schemas.microsoft.com/office/drawing/2014/main" id="{211D626A-8474-012A-4BC3-F4FB4621B973}"/>
              </a:ext>
            </a:extLst>
          </p:cNvPr>
          <p:cNvSpPr txBox="1"/>
          <p:nvPr/>
        </p:nvSpPr>
        <p:spPr>
          <a:xfrm>
            <a:off x="617137" y="632024"/>
            <a:ext cx="6094674" cy="523220"/>
          </a:xfrm>
          <a:prstGeom prst="rect">
            <a:avLst/>
          </a:prstGeom>
          <a:noFill/>
        </p:spPr>
        <p:txBody>
          <a:bodyPr wrap="square">
            <a:spAutoFit/>
          </a:bodyPr>
          <a:lstStyle/>
          <a:p>
            <a:r>
              <a:rPr lang="en-IN" sz="2800" dirty="0">
                <a:solidFill>
                  <a:srgbClr val="FF0000"/>
                </a:solidFill>
              </a:rPr>
              <a:t>Scenario 2-:</a:t>
            </a:r>
            <a:endParaRPr lang="en-US" sz="2800" dirty="0">
              <a:solidFill>
                <a:srgbClr val="FF0000"/>
              </a:solidFill>
            </a:endParaRPr>
          </a:p>
        </p:txBody>
      </p:sp>
      <p:sp>
        <p:nvSpPr>
          <p:cNvPr id="10" name="TextBox 9">
            <a:extLst>
              <a:ext uri="{FF2B5EF4-FFF2-40B4-BE49-F238E27FC236}">
                <a16:creationId xmlns:a16="http://schemas.microsoft.com/office/drawing/2014/main" id="{F7D3EE02-EC86-F6FD-1680-FD175BFB188A}"/>
              </a:ext>
            </a:extLst>
          </p:cNvPr>
          <p:cNvSpPr txBox="1"/>
          <p:nvPr/>
        </p:nvSpPr>
        <p:spPr>
          <a:xfrm>
            <a:off x="821973" y="1609207"/>
            <a:ext cx="10135924" cy="646331"/>
          </a:xfrm>
          <a:prstGeom prst="rect">
            <a:avLst/>
          </a:prstGeom>
          <a:noFill/>
        </p:spPr>
        <p:txBody>
          <a:bodyPr wrap="square" rtlCol="0">
            <a:spAutoFit/>
          </a:bodyPr>
          <a:lstStyle/>
          <a:p>
            <a:r>
              <a:rPr lang="en-US" dirty="0"/>
              <a:t>User must have to insert the features ,</a:t>
            </a:r>
            <a:r>
              <a:rPr lang="en-US" dirty="0" err="1"/>
              <a:t>price,city</a:t>
            </a:r>
            <a:r>
              <a:rPr lang="en-US" dirty="0"/>
              <a:t> in pascal casing.(pascal casing says that every words first letter must be in capital letter)</a:t>
            </a:r>
          </a:p>
        </p:txBody>
      </p:sp>
      <p:sp>
        <p:nvSpPr>
          <p:cNvPr id="11" name="TextBox 10">
            <a:extLst>
              <a:ext uri="{FF2B5EF4-FFF2-40B4-BE49-F238E27FC236}">
                <a16:creationId xmlns:a16="http://schemas.microsoft.com/office/drawing/2014/main" id="{FD99BAFE-19C7-7E33-6887-F5388C161ACF}"/>
              </a:ext>
            </a:extLst>
          </p:cNvPr>
          <p:cNvSpPr txBox="1"/>
          <p:nvPr/>
        </p:nvSpPr>
        <p:spPr>
          <a:xfrm>
            <a:off x="821973" y="1249659"/>
            <a:ext cx="10135924" cy="369332"/>
          </a:xfrm>
          <a:prstGeom prst="rect">
            <a:avLst/>
          </a:prstGeom>
          <a:noFill/>
        </p:spPr>
        <p:txBody>
          <a:bodyPr wrap="square" rtlCol="0">
            <a:spAutoFit/>
          </a:bodyPr>
          <a:lstStyle/>
          <a:p>
            <a:r>
              <a:rPr lang="en-US" dirty="0"/>
              <a:t>With the help of these code we can know the  price of any hotel by giving the  city and </a:t>
            </a:r>
            <a:r>
              <a:rPr lang="en-US" dirty="0" err="1"/>
              <a:t>Hotel_Names</a:t>
            </a:r>
            <a:r>
              <a:rPr lang="en-US" dirty="0"/>
              <a:t>.</a:t>
            </a:r>
          </a:p>
        </p:txBody>
      </p:sp>
      <p:pic>
        <p:nvPicPr>
          <p:cNvPr id="2" name="Picture 1">
            <a:extLst>
              <a:ext uri="{FF2B5EF4-FFF2-40B4-BE49-F238E27FC236}">
                <a16:creationId xmlns:a16="http://schemas.microsoft.com/office/drawing/2014/main" id="{A9DFA616-4C9A-CA0C-5A6B-9A950474E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3183" y="6130457"/>
            <a:ext cx="1528946" cy="634572"/>
          </a:xfrm>
          <a:prstGeom prst="rect">
            <a:avLst/>
          </a:prstGeom>
        </p:spPr>
      </p:pic>
    </p:spTree>
    <p:extLst>
      <p:ext uri="{BB962C8B-B14F-4D97-AF65-F5344CB8AC3E}">
        <p14:creationId xmlns:p14="http://schemas.microsoft.com/office/powerpoint/2010/main" val="1645984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2BF9AB-FE7E-75A8-9D92-AB3399FFA132}"/>
              </a:ext>
            </a:extLst>
          </p:cNvPr>
          <p:cNvSpPr/>
          <p:nvPr/>
        </p:nvSpPr>
        <p:spPr>
          <a:xfrm>
            <a:off x="376025" y="528935"/>
            <a:ext cx="3934475" cy="923330"/>
          </a:xfrm>
          <a:prstGeom prst="rect">
            <a:avLst/>
          </a:prstGeom>
          <a:noFill/>
        </p:spPr>
        <p:txBody>
          <a:bodyPr wrap="none" lIns="91440" tIns="45720" rIns="91440" bIns="45720">
            <a:spAutoFit/>
          </a:bodyPr>
          <a:lstStyle/>
          <a:p>
            <a:r>
              <a:rPr lang="en-US" sz="5400" b="1" dirty="0">
                <a:solidFill>
                  <a:srgbClr val="002060"/>
                </a:solidFill>
                <a:latin typeface="Arial Rounded MT Bold" panose="020F0704030504030204" pitchFamily="34" charset="0"/>
              </a:rPr>
              <a:t>Conclusion</a:t>
            </a:r>
          </a:p>
        </p:txBody>
      </p:sp>
      <p:sp>
        <p:nvSpPr>
          <p:cNvPr id="4" name="TextBox 3">
            <a:extLst>
              <a:ext uri="{FF2B5EF4-FFF2-40B4-BE49-F238E27FC236}">
                <a16:creationId xmlns:a16="http://schemas.microsoft.com/office/drawing/2014/main" id="{C1752DAD-D7CA-8BB9-8D31-DDEC01401DB5}"/>
              </a:ext>
            </a:extLst>
          </p:cNvPr>
          <p:cNvSpPr txBox="1"/>
          <p:nvPr/>
        </p:nvSpPr>
        <p:spPr>
          <a:xfrm>
            <a:off x="899212" y="2005826"/>
            <a:ext cx="10393575" cy="1569660"/>
          </a:xfrm>
          <a:prstGeom prst="rect">
            <a:avLst/>
          </a:prstGeom>
          <a:noFill/>
        </p:spPr>
        <p:txBody>
          <a:bodyPr wrap="square">
            <a:spAutoFit/>
          </a:bodyPr>
          <a:lstStyle/>
          <a:p>
            <a:pPr algn="just"/>
            <a:r>
              <a:rPr lang="en-US" sz="2400" b="0" i="0" dirty="0">
                <a:solidFill>
                  <a:srgbClr val="374151"/>
                </a:solidFill>
                <a:effectLst/>
                <a:latin typeface="Söhne"/>
              </a:rPr>
              <a:t>An analysis of hotel prices can be a useful tool for determining the average cost of accommodations in a specific location or for comparing the prices of different hotels or hotel chains. There are a variety of factors that can affect the price of a hotel room, including the location, </a:t>
            </a:r>
            <a:r>
              <a:rPr lang="en-US" sz="2400" b="0" i="0">
                <a:solidFill>
                  <a:srgbClr val="374151"/>
                </a:solidFill>
                <a:effectLst/>
                <a:latin typeface="Söhne"/>
              </a:rPr>
              <a:t>demand and </a:t>
            </a:r>
            <a:r>
              <a:rPr lang="en-US" sz="2400" b="0" i="0" dirty="0">
                <a:solidFill>
                  <a:srgbClr val="374151"/>
                </a:solidFill>
                <a:effectLst/>
                <a:latin typeface="Söhne"/>
              </a:rPr>
              <a:t>services offered.</a:t>
            </a:r>
          </a:p>
        </p:txBody>
      </p:sp>
      <p:pic>
        <p:nvPicPr>
          <p:cNvPr id="3" name="Picture 2">
            <a:extLst>
              <a:ext uri="{FF2B5EF4-FFF2-40B4-BE49-F238E27FC236}">
                <a16:creationId xmlns:a16="http://schemas.microsoft.com/office/drawing/2014/main" id="{B913AE19-7704-D4A7-48AD-51190BA41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3183" y="6130457"/>
            <a:ext cx="1528946" cy="634572"/>
          </a:xfrm>
          <a:prstGeom prst="rect">
            <a:avLst/>
          </a:prstGeom>
        </p:spPr>
      </p:pic>
    </p:spTree>
    <p:extLst>
      <p:ext uri="{BB962C8B-B14F-4D97-AF65-F5344CB8AC3E}">
        <p14:creationId xmlns:p14="http://schemas.microsoft.com/office/powerpoint/2010/main" val="4245116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6"/>
          <p:cNvPicPr preferRelativeResize="0"/>
          <p:nvPr/>
        </p:nvPicPr>
        <p:blipFill rotWithShape="1">
          <a:blip r:embed="rId3">
            <a:alphaModFix/>
          </a:blip>
          <a:srcRect/>
          <a:stretch/>
        </p:blipFill>
        <p:spPr>
          <a:xfrm>
            <a:off x="6567483" y="1714989"/>
            <a:ext cx="4465643" cy="2834317"/>
          </a:xfrm>
          <a:prstGeom prst="rect">
            <a:avLst/>
          </a:prstGeom>
          <a:noFill/>
          <a:ln>
            <a:noFill/>
          </a:ln>
        </p:spPr>
      </p:pic>
      <p:sp>
        <p:nvSpPr>
          <p:cNvPr id="117" name="Google Shape;117;p16"/>
          <p:cNvSpPr txBox="1"/>
          <p:nvPr/>
        </p:nvSpPr>
        <p:spPr>
          <a:xfrm>
            <a:off x="915993" y="2747426"/>
            <a:ext cx="4708525"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dirty="0">
                <a:solidFill>
                  <a:srgbClr val="C00000"/>
                </a:solidFill>
                <a:latin typeface="Libre Baskerville"/>
                <a:ea typeface="Libre Baskerville"/>
                <a:cs typeface="Libre Baskerville"/>
                <a:sym typeface="Libre Baskerville"/>
              </a:rPr>
              <a:t>THANK YOU</a:t>
            </a:r>
            <a:endParaRPr dirty="0"/>
          </a:p>
        </p:txBody>
      </p:sp>
      <p:pic>
        <p:nvPicPr>
          <p:cNvPr id="2" name="Picture 1">
            <a:extLst>
              <a:ext uri="{FF2B5EF4-FFF2-40B4-BE49-F238E27FC236}">
                <a16:creationId xmlns:a16="http://schemas.microsoft.com/office/drawing/2014/main" id="{F6A88B79-A919-7A7C-9FC3-BB05F556E5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631" y="4549306"/>
            <a:ext cx="4286985" cy="17792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5A8D7F-AFD2-DE9D-FE32-936FD284BF3E}"/>
              </a:ext>
            </a:extLst>
          </p:cNvPr>
          <p:cNvSpPr txBox="1"/>
          <p:nvPr/>
        </p:nvSpPr>
        <p:spPr>
          <a:xfrm>
            <a:off x="1544320" y="1659285"/>
            <a:ext cx="7294880" cy="3539430"/>
          </a:xfrm>
          <a:prstGeom prst="rect">
            <a:avLst/>
          </a:prstGeom>
          <a:noFill/>
        </p:spPr>
        <p:txBody>
          <a:bodyPr wrap="square">
            <a:spAutoFit/>
          </a:bodyPr>
          <a:lstStyle/>
          <a:p>
            <a:r>
              <a:rPr lang="en-US" sz="2800" b="1" dirty="0">
                <a:solidFill>
                  <a:srgbClr val="002060"/>
                </a:solidFill>
                <a:latin typeface="Arial Rounded MT Bold" panose="020F0704030504030204" pitchFamily="34" charset="0"/>
              </a:rPr>
              <a:t>Objective</a:t>
            </a:r>
          </a:p>
          <a:p>
            <a:r>
              <a:rPr lang="en-US" sz="2800" b="1" dirty="0">
                <a:solidFill>
                  <a:srgbClr val="002060"/>
                </a:solidFill>
                <a:latin typeface="Arial Rounded MT Bold" panose="020F0704030504030204" pitchFamily="34" charset="0"/>
              </a:rPr>
              <a:t>Scraping details</a:t>
            </a:r>
          </a:p>
          <a:p>
            <a:r>
              <a:rPr lang="en-US" sz="2800" b="1" dirty="0">
                <a:solidFill>
                  <a:srgbClr val="002060"/>
                </a:solidFill>
                <a:latin typeface="Arial Rounded MT Bold" panose="020F0704030504030204" pitchFamily="34" charset="0"/>
              </a:rPr>
              <a:t>Libraries Used</a:t>
            </a:r>
          </a:p>
          <a:p>
            <a:r>
              <a:rPr lang="en-US" sz="2800" b="1" dirty="0">
                <a:solidFill>
                  <a:srgbClr val="002060"/>
                </a:solidFill>
                <a:latin typeface="Arial Rounded MT Bold" panose="020F0704030504030204" pitchFamily="34" charset="0"/>
              </a:rPr>
              <a:t>Data Cleaning and Data Manipulation</a:t>
            </a:r>
          </a:p>
          <a:p>
            <a:r>
              <a:rPr lang="en-US" sz="2800" b="1" dirty="0">
                <a:solidFill>
                  <a:srgbClr val="002060"/>
                </a:solidFill>
                <a:latin typeface="Arial Rounded MT Bold" panose="020F0704030504030204" pitchFamily="34" charset="0"/>
              </a:rPr>
              <a:t>EDA(Univariate ,Bivariate &amp; Multi-variate)</a:t>
            </a:r>
          </a:p>
          <a:p>
            <a:r>
              <a:rPr lang="en-US" sz="2800" b="1" dirty="0">
                <a:solidFill>
                  <a:srgbClr val="002060"/>
                </a:solidFill>
                <a:latin typeface="Arial Rounded MT Bold" panose="020F0704030504030204" pitchFamily="34" charset="0"/>
              </a:rPr>
              <a:t>Challenges Faced</a:t>
            </a:r>
          </a:p>
          <a:p>
            <a:r>
              <a:rPr lang="en-US" sz="2800" b="1" dirty="0">
                <a:solidFill>
                  <a:srgbClr val="002060"/>
                </a:solidFill>
                <a:latin typeface="Arial Rounded MT Bold" panose="020F0704030504030204" pitchFamily="34" charset="0"/>
              </a:rPr>
              <a:t>Scenarios</a:t>
            </a:r>
          </a:p>
          <a:p>
            <a:r>
              <a:rPr lang="en-US" sz="2800" b="1" dirty="0">
                <a:solidFill>
                  <a:srgbClr val="002060"/>
                </a:solidFill>
                <a:latin typeface="Arial Rounded MT Bold" panose="020F0704030504030204" pitchFamily="34" charset="0"/>
              </a:rPr>
              <a:t>Conclusion</a:t>
            </a:r>
          </a:p>
        </p:txBody>
      </p:sp>
      <p:sp>
        <p:nvSpPr>
          <p:cNvPr id="5" name="TextBox 4">
            <a:extLst>
              <a:ext uri="{FF2B5EF4-FFF2-40B4-BE49-F238E27FC236}">
                <a16:creationId xmlns:a16="http://schemas.microsoft.com/office/drawing/2014/main" id="{4FBF6711-AE5E-CEE8-B1AB-BEBC118BD7E0}"/>
              </a:ext>
            </a:extLst>
          </p:cNvPr>
          <p:cNvSpPr txBox="1"/>
          <p:nvPr/>
        </p:nvSpPr>
        <p:spPr>
          <a:xfrm>
            <a:off x="721360" y="663694"/>
            <a:ext cx="6096000" cy="707886"/>
          </a:xfrm>
          <a:prstGeom prst="rect">
            <a:avLst/>
          </a:prstGeom>
          <a:noFill/>
        </p:spPr>
        <p:txBody>
          <a:bodyPr wrap="square">
            <a:spAutoFit/>
          </a:bodyPr>
          <a:lstStyle/>
          <a:p>
            <a:r>
              <a:rPr lang="en-US" sz="4000" dirty="0">
                <a:solidFill>
                  <a:srgbClr val="FF0000"/>
                </a:solidFill>
                <a:latin typeface="Algerian" panose="04020705040A02060702" pitchFamily="82" charset="0"/>
              </a:rPr>
              <a:t>Contents:</a:t>
            </a:r>
            <a:endParaRPr lang="en-US" dirty="0"/>
          </a:p>
        </p:txBody>
      </p:sp>
      <p:pic>
        <p:nvPicPr>
          <p:cNvPr id="4" name="Picture 3">
            <a:extLst>
              <a:ext uri="{FF2B5EF4-FFF2-40B4-BE49-F238E27FC236}">
                <a16:creationId xmlns:a16="http://schemas.microsoft.com/office/drawing/2014/main" id="{ED97B8AB-B301-A0CA-B3F6-3FC498625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3183" y="6130457"/>
            <a:ext cx="1528946" cy="634572"/>
          </a:xfrm>
          <a:prstGeom prst="rect">
            <a:avLst/>
          </a:prstGeom>
        </p:spPr>
      </p:pic>
    </p:spTree>
    <p:extLst>
      <p:ext uri="{BB962C8B-B14F-4D97-AF65-F5344CB8AC3E}">
        <p14:creationId xmlns:p14="http://schemas.microsoft.com/office/powerpoint/2010/main" val="1499951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6419A01-882C-6723-F3A8-536D1AE95B55}"/>
              </a:ext>
            </a:extLst>
          </p:cNvPr>
          <p:cNvSpPr txBox="1"/>
          <p:nvPr/>
        </p:nvSpPr>
        <p:spPr>
          <a:xfrm>
            <a:off x="538480" y="2799404"/>
            <a:ext cx="6096000" cy="523220"/>
          </a:xfrm>
          <a:prstGeom prst="rect">
            <a:avLst/>
          </a:prstGeom>
          <a:noFill/>
        </p:spPr>
        <p:txBody>
          <a:bodyPr wrap="square">
            <a:spAutoFit/>
          </a:bodyPr>
          <a:lstStyle/>
          <a:p>
            <a:r>
              <a:rPr lang="en-US" sz="2800" b="1" dirty="0">
                <a:solidFill>
                  <a:srgbClr val="00B050"/>
                </a:solidFill>
                <a:latin typeface="Algerian" panose="04020705040A02060702" pitchFamily="82" charset="0"/>
                <a:cs typeface="Times New Roman" panose="02020603050405020304" pitchFamily="18" charset="0"/>
              </a:rPr>
              <a:t>Problem Statement:</a:t>
            </a:r>
            <a:endParaRPr lang="en-US" sz="2800" dirty="0">
              <a:solidFill>
                <a:srgbClr val="00B050"/>
              </a:solidFill>
              <a:latin typeface="Algerian" panose="04020705040A02060702" pitchFamily="82" charset="0"/>
            </a:endParaRPr>
          </a:p>
        </p:txBody>
      </p:sp>
      <p:sp>
        <p:nvSpPr>
          <p:cNvPr id="15" name="Rectangle 1">
            <a:extLst>
              <a:ext uri="{FF2B5EF4-FFF2-40B4-BE49-F238E27FC236}">
                <a16:creationId xmlns:a16="http://schemas.microsoft.com/office/drawing/2014/main" id="{27278A98-5DB0-042D-837D-3594FB6E898D}"/>
              </a:ext>
            </a:extLst>
          </p:cNvPr>
          <p:cNvSpPr>
            <a:spLocks noChangeArrowheads="1"/>
          </p:cNvSpPr>
          <p:nvPr/>
        </p:nvSpPr>
        <p:spPr bwMode="auto">
          <a:xfrm>
            <a:off x="293978" y="3620710"/>
            <a:ext cx="6143468" cy="20132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17400" tIns="158700" rIns="317400" bIns="158700" numCol="1" anchor="ctr" anchorCtr="0" compatLnSpc="1">
            <a:prstTxWarp prst="textNoShape">
              <a:avLst/>
            </a:prstTxWarp>
            <a:spAutoFit/>
          </a:bodyPr>
          <a:lstStyle/>
          <a:p>
            <a:pPr algn="l">
              <a:buFont typeface="Arial" panose="020B0604020202020204" pitchFamily="34" charset="0"/>
              <a:buChar char="•"/>
            </a:pPr>
            <a:r>
              <a:rPr lang="en-US" b="1" i="0" dirty="0">
                <a:solidFill>
                  <a:srgbClr val="000000"/>
                </a:solidFill>
                <a:effectLst/>
              </a:rPr>
              <a:t>Price analysis based on features like </a:t>
            </a:r>
            <a:r>
              <a:rPr lang="en-US" b="1" i="0" dirty="0" err="1">
                <a:solidFill>
                  <a:srgbClr val="000000"/>
                </a:solidFill>
                <a:effectLst/>
              </a:rPr>
              <a:t>wifi</a:t>
            </a:r>
            <a:r>
              <a:rPr lang="en-US" b="1" i="0" dirty="0">
                <a:solidFill>
                  <a:srgbClr val="000000"/>
                </a:solidFill>
                <a:effectLst/>
              </a:rPr>
              <a:t>, </a:t>
            </a:r>
            <a:r>
              <a:rPr lang="en-US" b="1" i="0" dirty="0" err="1">
                <a:solidFill>
                  <a:srgbClr val="000000"/>
                </a:solidFill>
                <a:effectLst/>
              </a:rPr>
              <a:t>elevator,tv</a:t>
            </a:r>
            <a:r>
              <a:rPr lang="en-US" b="1" i="0" dirty="0">
                <a:solidFill>
                  <a:srgbClr val="000000"/>
                </a:solidFill>
                <a:effectLst/>
              </a:rPr>
              <a:t> etc..</a:t>
            </a:r>
          </a:p>
          <a:p>
            <a:pPr algn="l">
              <a:buFont typeface="Arial" panose="020B0604020202020204" pitchFamily="34" charset="0"/>
              <a:buChar char="•"/>
            </a:pPr>
            <a:r>
              <a:rPr lang="en-US" b="1" i="0" dirty="0">
                <a:solidFill>
                  <a:srgbClr val="000000"/>
                </a:solidFill>
                <a:effectLst/>
              </a:rPr>
              <a:t>Price analysis based on votes and ratings</a:t>
            </a:r>
          </a:p>
          <a:p>
            <a:pPr algn="l">
              <a:buFont typeface="Arial" panose="020B0604020202020204" pitchFamily="34" charset="0"/>
              <a:buChar char="•"/>
            </a:pPr>
            <a:r>
              <a:rPr lang="en-US" b="1" i="0" dirty="0">
                <a:solidFill>
                  <a:srgbClr val="000000"/>
                </a:solidFill>
                <a:effectLst/>
              </a:rPr>
              <a:t>Based on the location</a:t>
            </a:r>
          </a:p>
          <a:p>
            <a:pPr algn="l">
              <a:buFont typeface="Arial" panose="020B0604020202020204" pitchFamily="34" charset="0"/>
              <a:buChar char="•"/>
            </a:pPr>
            <a:r>
              <a:rPr lang="en-US" b="1" i="0" dirty="0">
                <a:solidFill>
                  <a:srgbClr val="000000"/>
                </a:solidFill>
                <a:effectLst/>
              </a:rPr>
              <a:t>Display the most popular hotels over the city</a:t>
            </a:r>
          </a:p>
          <a:p>
            <a:pPr algn="l">
              <a:buFont typeface="Arial" panose="020B0604020202020204" pitchFamily="34" charset="0"/>
              <a:buChar char="•"/>
            </a:pPr>
            <a:r>
              <a:rPr lang="en-US" b="1" i="0" dirty="0">
                <a:solidFill>
                  <a:srgbClr val="000000"/>
                </a:solidFill>
                <a:effectLst/>
              </a:rPr>
              <a:t>Correlation</a:t>
            </a:r>
          </a:p>
          <a:p>
            <a:pPr marR="0" lvl="0" algn="l" defTabSz="914400" rtl="0" eaLnBrk="0" fontAlgn="base" latinLnBrk="0" hangingPunct="0">
              <a:lnSpc>
                <a:spcPct val="100000"/>
              </a:lnSpc>
              <a:spcBef>
                <a:spcPct val="0"/>
              </a:spcBef>
              <a:spcAft>
                <a:spcPct val="0"/>
              </a:spcAft>
              <a:buClrTx/>
              <a:buSzTx/>
              <a:tabLst/>
            </a:pPr>
            <a:endParaRPr kumimoji="0" lang="en-US" altLang="en-US" sz="2000" b="1" i="0" u="none" strike="noStrike" cap="none" normalizeH="0" baseline="0" dirty="0">
              <a:ln>
                <a:noFill/>
              </a:ln>
              <a:solidFill>
                <a:srgbClr val="002060"/>
              </a:solidFill>
              <a:effectLst/>
              <a:latin typeface="Arial" panose="020B0604020202020204" pitchFamily="34" charset="0"/>
            </a:endParaRPr>
          </a:p>
        </p:txBody>
      </p:sp>
      <p:sp>
        <p:nvSpPr>
          <p:cNvPr id="20" name="TextBox 19">
            <a:extLst>
              <a:ext uri="{FF2B5EF4-FFF2-40B4-BE49-F238E27FC236}">
                <a16:creationId xmlns:a16="http://schemas.microsoft.com/office/drawing/2014/main" id="{0AE2368A-D4F5-4346-A244-46CED0F42824}"/>
              </a:ext>
            </a:extLst>
          </p:cNvPr>
          <p:cNvSpPr txBox="1"/>
          <p:nvPr/>
        </p:nvSpPr>
        <p:spPr>
          <a:xfrm>
            <a:off x="538480" y="550465"/>
            <a:ext cx="6096000" cy="584775"/>
          </a:xfrm>
          <a:prstGeom prst="rect">
            <a:avLst/>
          </a:prstGeom>
          <a:noFill/>
        </p:spPr>
        <p:txBody>
          <a:bodyPr wrap="square">
            <a:spAutoFit/>
          </a:bodyPr>
          <a:lstStyle/>
          <a:p>
            <a:r>
              <a:rPr lang="en-US" sz="3200" dirty="0">
                <a:solidFill>
                  <a:srgbClr val="00B050"/>
                </a:solidFill>
                <a:latin typeface="Algerian" panose="04020705040A02060702" pitchFamily="82" charset="0"/>
              </a:rPr>
              <a:t>Objective:</a:t>
            </a:r>
          </a:p>
        </p:txBody>
      </p:sp>
      <p:sp>
        <p:nvSpPr>
          <p:cNvPr id="22" name="TextBox 21">
            <a:extLst>
              <a:ext uri="{FF2B5EF4-FFF2-40B4-BE49-F238E27FC236}">
                <a16:creationId xmlns:a16="http://schemas.microsoft.com/office/drawing/2014/main" id="{08187CF3-7EE4-869E-4FF0-6B901C27F59F}"/>
              </a:ext>
            </a:extLst>
          </p:cNvPr>
          <p:cNvSpPr txBox="1"/>
          <p:nvPr/>
        </p:nvSpPr>
        <p:spPr>
          <a:xfrm>
            <a:off x="538480" y="1322076"/>
            <a:ext cx="11206480" cy="1477328"/>
          </a:xfrm>
          <a:prstGeom prst="rect">
            <a:avLst/>
          </a:prstGeom>
          <a:noFill/>
        </p:spPr>
        <p:txBody>
          <a:bodyPr wrap="square">
            <a:spAutoFit/>
          </a:bodyPr>
          <a:lstStyle/>
          <a:p>
            <a:pPr algn="l"/>
            <a:r>
              <a:rPr lang="en-US" b="1" i="0" dirty="0">
                <a:solidFill>
                  <a:srgbClr val="002060"/>
                </a:solidFill>
                <a:effectLst/>
              </a:rPr>
              <a:t>OYO is a hotel management and booking company that aims to provide affordable and standardized accommodation options to travelers. One way to analyze the prices of hotels on OYO would be to compare the prices of similar hotels in the same location </a:t>
            </a:r>
            <a:r>
              <a:rPr lang="en-US" b="1" dirty="0">
                <a:solidFill>
                  <a:srgbClr val="002060"/>
                </a:solidFill>
              </a:rPr>
              <a:t>.</a:t>
            </a:r>
            <a:r>
              <a:rPr lang="en-US" b="1" i="0" dirty="0">
                <a:solidFill>
                  <a:srgbClr val="002060"/>
                </a:solidFill>
                <a:effectLst/>
              </a:rPr>
              <a:t> </a:t>
            </a:r>
            <a:r>
              <a:rPr lang="en-US" b="1" dirty="0">
                <a:solidFill>
                  <a:srgbClr val="002060"/>
                </a:solidFill>
              </a:rPr>
              <a:t>we</a:t>
            </a:r>
            <a:r>
              <a:rPr lang="en-US" b="1" i="0" dirty="0">
                <a:solidFill>
                  <a:srgbClr val="002060"/>
                </a:solidFill>
                <a:effectLst/>
              </a:rPr>
              <a:t> could also compare the prices of hotels on OYO with the prices of hotels on other booking platforms or the prices listed on the hotel's own website.</a:t>
            </a:r>
          </a:p>
          <a:p>
            <a:pPr algn="l"/>
            <a:endParaRPr lang="en-US" b="1" i="0" dirty="0">
              <a:solidFill>
                <a:srgbClr val="002060"/>
              </a:solidFill>
              <a:effectLst/>
            </a:endParaRPr>
          </a:p>
        </p:txBody>
      </p:sp>
      <p:pic>
        <p:nvPicPr>
          <p:cNvPr id="2" name="Picture 1">
            <a:extLst>
              <a:ext uri="{FF2B5EF4-FFF2-40B4-BE49-F238E27FC236}">
                <a16:creationId xmlns:a16="http://schemas.microsoft.com/office/drawing/2014/main" id="{F9746561-B3B1-ADCD-A506-2F5F19D02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3183" y="6130457"/>
            <a:ext cx="1528946" cy="634572"/>
          </a:xfrm>
          <a:prstGeom prst="rect">
            <a:avLst/>
          </a:prstGeom>
        </p:spPr>
      </p:pic>
    </p:spTree>
    <p:extLst>
      <p:ext uri="{BB962C8B-B14F-4D97-AF65-F5344CB8AC3E}">
        <p14:creationId xmlns:p14="http://schemas.microsoft.com/office/powerpoint/2010/main" val="3396494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FC7608-C257-9E86-0F61-7338E8BBE800}"/>
              </a:ext>
            </a:extLst>
          </p:cNvPr>
          <p:cNvSpPr txBox="1"/>
          <p:nvPr/>
        </p:nvSpPr>
        <p:spPr>
          <a:xfrm>
            <a:off x="1219200" y="1185426"/>
            <a:ext cx="10281920" cy="2585323"/>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374151"/>
                </a:solidFill>
                <a:effectLst/>
              </a:rPr>
              <a:t>Web scraping, also known as web data extraction, is the process of collecting data from websites. It involves making HTTP requests to a website's server, downloading the HTML content of the webpage, and then parsing that content to extract the data you need.</a:t>
            </a:r>
          </a:p>
          <a:p>
            <a:pPr marL="285750" indent="-285750" algn="l">
              <a:buFont typeface="Wingdings" panose="05000000000000000000" pitchFamily="2" charset="2"/>
              <a:buChar char="Ø"/>
            </a:pPr>
            <a:endParaRPr lang="en-US" b="0" i="0" dirty="0">
              <a:solidFill>
                <a:srgbClr val="374151"/>
              </a:solidFill>
              <a:effectLst/>
            </a:endParaRPr>
          </a:p>
          <a:p>
            <a:pPr marL="285750" indent="-285750" algn="l">
              <a:buFont typeface="Wingdings" panose="05000000000000000000" pitchFamily="2" charset="2"/>
              <a:buChar char="Ø"/>
            </a:pPr>
            <a:r>
              <a:rPr lang="en-US" b="0" i="0" dirty="0">
                <a:solidFill>
                  <a:srgbClr val="374151"/>
                </a:solidFill>
                <a:effectLst/>
              </a:rPr>
              <a:t>Web scraping can be done manually, using a web browser and a set of instructions to extract the data. However, it is more commonly done using specialized software or scripts that automate the process. Web scraping can be used for a variety of purposes, such as data mining, data analysis, and content aggregation.</a:t>
            </a:r>
          </a:p>
          <a:p>
            <a:pPr marL="285750" indent="-285750" algn="l">
              <a:buFont typeface="Wingdings" panose="05000000000000000000" pitchFamily="2" charset="2"/>
              <a:buChar char="Ø"/>
            </a:pPr>
            <a:endParaRPr lang="en-US" b="0" i="0" dirty="0">
              <a:solidFill>
                <a:srgbClr val="374151"/>
              </a:solidFill>
              <a:effectLst/>
              <a:latin typeface="Söhne"/>
            </a:endParaRPr>
          </a:p>
        </p:txBody>
      </p:sp>
      <p:sp>
        <p:nvSpPr>
          <p:cNvPr id="5" name="TextBox 4">
            <a:extLst>
              <a:ext uri="{FF2B5EF4-FFF2-40B4-BE49-F238E27FC236}">
                <a16:creationId xmlns:a16="http://schemas.microsoft.com/office/drawing/2014/main" id="{CE6EB25B-F428-D4E5-D93D-7CD79798C4BE}"/>
              </a:ext>
            </a:extLst>
          </p:cNvPr>
          <p:cNvSpPr txBox="1"/>
          <p:nvPr/>
        </p:nvSpPr>
        <p:spPr>
          <a:xfrm>
            <a:off x="508000" y="386080"/>
            <a:ext cx="6116320" cy="523220"/>
          </a:xfrm>
          <a:prstGeom prst="rect">
            <a:avLst/>
          </a:prstGeom>
          <a:noFill/>
        </p:spPr>
        <p:txBody>
          <a:bodyPr wrap="square">
            <a:spAutoFit/>
          </a:bodyPr>
          <a:lstStyle/>
          <a:p>
            <a:r>
              <a:rPr lang="en-US" sz="2800" dirty="0">
                <a:solidFill>
                  <a:srgbClr val="00B0F0"/>
                </a:solidFill>
                <a:latin typeface="Algerian" panose="04020705040A02060702" pitchFamily="82" charset="0"/>
              </a:rPr>
              <a:t>Web Scraping:</a:t>
            </a:r>
          </a:p>
        </p:txBody>
      </p:sp>
      <p:sp>
        <p:nvSpPr>
          <p:cNvPr id="7" name="TextBox 6">
            <a:extLst>
              <a:ext uri="{FF2B5EF4-FFF2-40B4-BE49-F238E27FC236}">
                <a16:creationId xmlns:a16="http://schemas.microsoft.com/office/drawing/2014/main" id="{80DEA551-6A77-CFA1-FEB9-EB56EBDEFF01}"/>
              </a:ext>
            </a:extLst>
          </p:cNvPr>
          <p:cNvSpPr txBox="1"/>
          <p:nvPr/>
        </p:nvSpPr>
        <p:spPr>
          <a:xfrm>
            <a:off x="1219200" y="3594993"/>
            <a:ext cx="6116320" cy="1938992"/>
          </a:xfrm>
          <a:prstGeom prst="rect">
            <a:avLst/>
          </a:prstGeom>
          <a:noFill/>
        </p:spPr>
        <p:txBody>
          <a:bodyPr wrap="square">
            <a:spAutoFit/>
          </a:bodyPr>
          <a:lstStyle/>
          <a:p>
            <a:pPr>
              <a:buNone/>
            </a:pPr>
            <a:r>
              <a:rPr lang="en-US" sz="2000" b="1" dirty="0">
                <a:solidFill>
                  <a:srgbClr val="00B0F0"/>
                </a:solidFill>
                <a:latin typeface="Algerian" panose="04020705040A02060702" pitchFamily="82" charset="0"/>
              </a:rPr>
              <a:t>Steps:</a:t>
            </a:r>
          </a:p>
          <a:p>
            <a:pPr marL="342900" indent="-342900">
              <a:buFont typeface="Wingdings" panose="05000000000000000000" pitchFamily="2" charset="2"/>
              <a:buChar char="v"/>
            </a:pPr>
            <a:r>
              <a:rPr lang="en-US" sz="2000" dirty="0"/>
              <a:t>URL that you want to scrape.</a:t>
            </a:r>
          </a:p>
          <a:p>
            <a:pPr marL="342900" indent="-342900">
              <a:buFont typeface="Wingdings" panose="05000000000000000000" pitchFamily="2" charset="2"/>
              <a:buChar char="v"/>
            </a:pPr>
            <a:r>
              <a:rPr lang="en-US" sz="2000" dirty="0"/>
              <a:t>Inspecting the Page.</a:t>
            </a:r>
          </a:p>
          <a:p>
            <a:pPr marL="342900" indent="-342900">
              <a:buFont typeface="Wingdings" panose="05000000000000000000" pitchFamily="2" charset="2"/>
              <a:buChar char="v"/>
            </a:pPr>
            <a:r>
              <a:rPr lang="en-US" sz="2000" dirty="0"/>
              <a:t>Find the data you want to extract.</a:t>
            </a:r>
          </a:p>
          <a:p>
            <a:pPr marL="342900" indent="-342900">
              <a:buFont typeface="Wingdings" panose="05000000000000000000" pitchFamily="2" charset="2"/>
              <a:buChar char="v"/>
            </a:pPr>
            <a:r>
              <a:rPr lang="en-US" sz="2000" dirty="0"/>
              <a:t>Run the code and extract the data.</a:t>
            </a:r>
          </a:p>
          <a:p>
            <a:pPr marL="342900" indent="-342900">
              <a:buFont typeface="Wingdings" panose="05000000000000000000" pitchFamily="2" charset="2"/>
              <a:buChar char="v"/>
            </a:pPr>
            <a:r>
              <a:rPr lang="en-US" sz="2000" dirty="0"/>
              <a:t>Store the data in the required format.</a:t>
            </a:r>
          </a:p>
        </p:txBody>
      </p:sp>
      <p:pic>
        <p:nvPicPr>
          <p:cNvPr id="2" name="Picture 1">
            <a:extLst>
              <a:ext uri="{FF2B5EF4-FFF2-40B4-BE49-F238E27FC236}">
                <a16:creationId xmlns:a16="http://schemas.microsoft.com/office/drawing/2014/main" id="{8272F5F5-C488-FC2A-303D-FB4E5AE1B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3183" y="6130457"/>
            <a:ext cx="1528946" cy="634572"/>
          </a:xfrm>
          <a:prstGeom prst="rect">
            <a:avLst/>
          </a:prstGeom>
        </p:spPr>
      </p:pic>
    </p:spTree>
    <p:extLst>
      <p:ext uri="{BB962C8B-B14F-4D97-AF65-F5344CB8AC3E}">
        <p14:creationId xmlns:p14="http://schemas.microsoft.com/office/powerpoint/2010/main" val="2406773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3E1E4C-BAC7-ED0F-DB00-B6C208B70F57}"/>
              </a:ext>
            </a:extLst>
          </p:cNvPr>
          <p:cNvSpPr txBox="1"/>
          <p:nvPr/>
        </p:nvSpPr>
        <p:spPr>
          <a:xfrm>
            <a:off x="680720" y="537004"/>
            <a:ext cx="6096000" cy="461665"/>
          </a:xfrm>
          <a:prstGeom prst="rect">
            <a:avLst/>
          </a:prstGeom>
          <a:noFill/>
        </p:spPr>
        <p:txBody>
          <a:bodyPr wrap="square">
            <a:spAutoFit/>
          </a:bodyPr>
          <a:lstStyle/>
          <a:p>
            <a:r>
              <a:rPr lang="en-US" sz="2400" dirty="0">
                <a:solidFill>
                  <a:srgbClr val="FF0000"/>
                </a:solidFill>
                <a:latin typeface="Algerian" panose="04020705040A02060702" pitchFamily="82" charset="0"/>
              </a:rPr>
              <a:t>Website:</a:t>
            </a:r>
          </a:p>
        </p:txBody>
      </p:sp>
      <p:grpSp>
        <p:nvGrpSpPr>
          <p:cNvPr id="22" name="Group 21">
            <a:extLst>
              <a:ext uri="{FF2B5EF4-FFF2-40B4-BE49-F238E27FC236}">
                <a16:creationId xmlns:a16="http://schemas.microsoft.com/office/drawing/2014/main" id="{48B13D3E-0EBA-FDC4-A6C1-09F8E09C85C9}"/>
              </a:ext>
            </a:extLst>
          </p:cNvPr>
          <p:cNvGrpSpPr/>
          <p:nvPr/>
        </p:nvGrpSpPr>
        <p:grpSpPr>
          <a:xfrm>
            <a:off x="1626870" y="998669"/>
            <a:ext cx="6096000" cy="1667772"/>
            <a:chOff x="1595120" y="926600"/>
            <a:chExt cx="6096000" cy="1667772"/>
          </a:xfrm>
        </p:grpSpPr>
        <p:sp>
          <p:nvSpPr>
            <p:cNvPr id="5" name="TextBox 4">
              <a:extLst>
                <a:ext uri="{FF2B5EF4-FFF2-40B4-BE49-F238E27FC236}">
                  <a16:creationId xmlns:a16="http://schemas.microsoft.com/office/drawing/2014/main" id="{FF0BA8B7-2928-F0F6-C119-919502E11B48}"/>
                </a:ext>
              </a:extLst>
            </p:cNvPr>
            <p:cNvSpPr txBox="1"/>
            <p:nvPr/>
          </p:nvSpPr>
          <p:spPr>
            <a:xfrm>
              <a:off x="1595120" y="926600"/>
              <a:ext cx="6096000" cy="369332"/>
            </a:xfrm>
            <a:prstGeom prst="rect">
              <a:avLst/>
            </a:prstGeom>
            <a:noFill/>
          </p:spPr>
          <p:txBody>
            <a:bodyPr wrap="square">
              <a:spAutoFit/>
            </a:bodyPr>
            <a:lstStyle/>
            <a:p>
              <a:r>
                <a:rPr lang="en-US" dirty="0">
                  <a:solidFill>
                    <a:srgbClr val="00B0F0"/>
                  </a:solidFill>
                </a:rPr>
                <a:t>https://www.oyorooms.com/hotels-in-hyderabad/</a:t>
              </a:r>
            </a:p>
          </p:txBody>
        </p:sp>
        <p:sp>
          <p:nvSpPr>
            <p:cNvPr id="7" name="TextBox 6">
              <a:extLst>
                <a:ext uri="{FF2B5EF4-FFF2-40B4-BE49-F238E27FC236}">
                  <a16:creationId xmlns:a16="http://schemas.microsoft.com/office/drawing/2014/main" id="{71A370FB-D4FE-F5C5-F068-0DED9711D415}"/>
                </a:ext>
              </a:extLst>
            </p:cNvPr>
            <p:cNvSpPr txBox="1"/>
            <p:nvPr/>
          </p:nvSpPr>
          <p:spPr>
            <a:xfrm>
              <a:off x="1595120" y="1845354"/>
              <a:ext cx="6096000" cy="369332"/>
            </a:xfrm>
            <a:prstGeom prst="rect">
              <a:avLst/>
            </a:prstGeom>
            <a:noFill/>
          </p:spPr>
          <p:txBody>
            <a:bodyPr wrap="square">
              <a:spAutoFit/>
            </a:bodyPr>
            <a:lstStyle/>
            <a:p>
              <a:r>
                <a:rPr lang="en-US" dirty="0">
                  <a:solidFill>
                    <a:srgbClr val="00B0F0"/>
                  </a:solidFill>
                </a:rPr>
                <a:t>https://www.oyorooms.com/hotels-in-delhi/</a:t>
              </a:r>
            </a:p>
          </p:txBody>
        </p:sp>
        <p:sp>
          <p:nvSpPr>
            <p:cNvPr id="9" name="TextBox 8">
              <a:extLst>
                <a:ext uri="{FF2B5EF4-FFF2-40B4-BE49-F238E27FC236}">
                  <a16:creationId xmlns:a16="http://schemas.microsoft.com/office/drawing/2014/main" id="{7432E41F-ACA5-6DC3-F709-672601720174}"/>
                </a:ext>
              </a:extLst>
            </p:cNvPr>
            <p:cNvSpPr txBox="1"/>
            <p:nvPr/>
          </p:nvSpPr>
          <p:spPr>
            <a:xfrm>
              <a:off x="1595120" y="1390614"/>
              <a:ext cx="6096000" cy="369332"/>
            </a:xfrm>
            <a:prstGeom prst="rect">
              <a:avLst/>
            </a:prstGeom>
            <a:noFill/>
          </p:spPr>
          <p:txBody>
            <a:bodyPr wrap="square">
              <a:spAutoFit/>
            </a:bodyPr>
            <a:lstStyle/>
            <a:p>
              <a:r>
                <a:rPr lang="en-US" dirty="0">
                  <a:solidFill>
                    <a:srgbClr val="00B0F0"/>
                  </a:solidFill>
                </a:rPr>
                <a:t>https://www.oyorooms.com/hotels-in-bangalore/</a:t>
              </a:r>
            </a:p>
          </p:txBody>
        </p:sp>
        <p:sp>
          <p:nvSpPr>
            <p:cNvPr id="11" name="TextBox 10">
              <a:extLst>
                <a:ext uri="{FF2B5EF4-FFF2-40B4-BE49-F238E27FC236}">
                  <a16:creationId xmlns:a16="http://schemas.microsoft.com/office/drawing/2014/main" id="{29FE3581-D2DD-3016-37E6-FB191C20AC43}"/>
                </a:ext>
              </a:extLst>
            </p:cNvPr>
            <p:cNvSpPr txBox="1"/>
            <p:nvPr/>
          </p:nvSpPr>
          <p:spPr>
            <a:xfrm>
              <a:off x="1595120" y="2225040"/>
              <a:ext cx="6096000" cy="369332"/>
            </a:xfrm>
            <a:prstGeom prst="rect">
              <a:avLst/>
            </a:prstGeom>
            <a:noFill/>
          </p:spPr>
          <p:txBody>
            <a:bodyPr wrap="square">
              <a:spAutoFit/>
            </a:bodyPr>
            <a:lstStyle/>
            <a:p>
              <a:r>
                <a:rPr lang="en-US" dirty="0">
                  <a:solidFill>
                    <a:srgbClr val="00B0F0"/>
                  </a:solidFill>
                </a:rPr>
                <a:t>https://www.oyorooms.com/hotels-in-kolkata/</a:t>
              </a:r>
            </a:p>
          </p:txBody>
        </p:sp>
      </p:grpSp>
      <p:pic>
        <p:nvPicPr>
          <p:cNvPr id="19" name="Picture 18">
            <a:extLst>
              <a:ext uri="{FF2B5EF4-FFF2-40B4-BE49-F238E27FC236}">
                <a16:creationId xmlns:a16="http://schemas.microsoft.com/office/drawing/2014/main" id="{F805D4E4-7B57-1B30-BC81-A12B229CA487}"/>
              </a:ext>
            </a:extLst>
          </p:cNvPr>
          <p:cNvPicPr>
            <a:picLocks noChangeAspect="1"/>
          </p:cNvPicPr>
          <p:nvPr/>
        </p:nvPicPr>
        <p:blipFill rotWithShape="1">
          <a:blip r:embed="rId2">
            <a:extLst>
              <a:ext uri="{28A0092B-C50C-407E-A947-70E740481C1C}">
                <a14:useLocalDpi xmlns:a14="http://schemas.microsoft.com/office/drawing/2010/main" val="0"/>
              </a:ext>
            </a:extLst>
          </a:blip>
          <a:srcRect l="1750" t="4593" r="15416" b="11259"/>
          <a:stretch/>
        </p:blipFill>
        <p:spPr>
          <a:xfrm>
            <a:off x="680720" y="3016687"/>
            <a:ext cx="4653280" cy="3100276"/>
          </a:xfrm>
          <a:prstGeom prst="rect">
            <a:avLst/>
          </a:prstGeom>
        </p:spPr>
      </p:pic>
      <p:pic>
        <p:nvPicPr>
          <p:cNvPr id="21" name="Picture 20">
            <a:extLst>
              <a:ext uri="{FF2B5EF4-FFF2-40B4-BE49-F238E27FC236}">
                <a16:creationId xmlns:a16="http://schemas.microsoft.com/office/drawing/2014/main" id="{AF4B5154-7FB5-E29D-BDA7-F30653F1382C}"/>
              </a:ext>
            </a:extLst>
          </p:cNvPr>
          <p:cNvPicPr>
            <a:picLocks noChangeAspect="1"/>
          </p:cNvPicPr>
          <p:nvPr/>
        </p:nvPicPr>
        <p:blipFill rotWithShape="1">
          <a:blip r:embed="rId3">
            <a:extLst>
              <a:ext uri="{28A0092B-C50C-407E-A947-70E740481C1C}">
                <a14:useLocalDpi xmlns:a14="http://schemas.microsoft.com/office/drawing/2010/main" val="0"/>
              </a:ext>
            </a:extLst>
          </a:blip>
          <a:srcRect l="47333" t="7830" b="17926"/>
          <a:stretch/>
        </p:blipFill>
        <p:spPr>
          <a:xfrm>
            <a:off x="6096000" y="3016687"/>
            <a:ext cx="5496559" cy="3104697"/>
          </a:xfrm>
          <a:prstGeom prst="rect">
            <a:avLst/>
          </a:prstGeom>
        </p:spPr>
      </p:pic>
      <p:pic>
        <p:nvPicPr>
          <p:cNvPr id="2" name="Picture 1">
            <a:extLst>
              <a:ext uri="{FF2B5EF4-FFF2-40B4-BE49-F238E27FC236}">
                <a16:creationId xmlns:a16="http://schemas.microsoft.com/office/drawing/2014/main" id="{9F74942A-E949-DAF0-5741-D7B1BE8DF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3183" y="6130457"/>
            <a:ext cx="1528946" cy="634572"/>
          </a:xfrm>
          <a:prstGeom prst="rect">
            <a:avLst/>
          </a:prstGeom>
        </p:spPr>
      </p:pic>
    </p:spTree>
    <p:extLst>
      <p:ext uri="{BB962C8B-B14F-4D97-AF65-F5344CB8AC3E}">
        <p14:creationId xmlns:p14="http://schemas.microsoft.com/office/powerpoint/2010/main" val="332483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6DA68B6-759C-7B5E-01B4-2026E900CCD0}"/>
              </a:ext>
            </a:extLst>
          </p:cNvPr>
          <p:cNvSpPr>
            <a:spLocks noGrp="1"/>
          </p:cNvSpPr>
          <p:nvPr/>
        </p:nvSpPr>
        <p:spPr>
          <a:xfrm>
            <a:off x="431320" y="1769364"/>
            <a:ext cx="10972800" cy="4525963"/>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sz="2000" dirty="0"/>
              <a:t> </a:t>
            </a:r>
            <a:r>
              <a:rPr lang="en-US" sz="2800" dirty="0"/>
              <a:t>requests</a:t>
            </a:r>
          </a:p>
          <a:p>
            <a:r>
              <a:rPr lang="en-US" sz="2800" dirty="0"/>
              <a:t> </a:t>
            </a:r>
            <a:r>
              <a:rPr lang="en-US" sz="2800" dirty="0" err="1"/>
              <a:t>BeautifulSoup</a:t>
            </a:r>
            <a:r>
              <a:rPr lang="en-US" sz="2800" dirty="0"/>
              <a:t> </a:t>
            </a:r>
          </a:p>
          <a:p>
            <a:r>
              <a:rPr lang="en-US" sz="2800" dirty="0"/>
              <a:t> pandas </a:t>
            </a:r>
          </a:p>
          <a:p>
            <a:r>
              <a:rPr lang="en-US" sz="2800" dirty="0"/>
              <a:t> </a:t>
            </a:r>
            <a:r>
              <a:rPr lang="en-US" sz="2800" dirty="0" err="1"/>
              <a:t>Numpy</a:t>
            </a:r>
            <a:r>
              <a:rPr lang="en-US" sz="2800" dirty="0"/>
              <a:t> </a:t>
            </a:r>
          </a:p>
          <a:p>
            <a:r>
              <a:rPr lang="en-US" sz="2800" dirty="0"/>
              <a:t> </a:t>
            </a:r>
            <a:r>
              <a:rPr lang="en-US" sz="2800" dirty="0" err="1"/>
              <a:t>seaborn</a:t>
            </a:r>
            <a:r>
              <a:rPr lang="en-US" sz="2800" dirty="0"/>
              <a:t> </a:t>
            </a:r>
          </a:p>
          <a:p>
            <a:r>
              <a:rPr lang="en-US" sz="2800" dirty="0"/>
              <a:t> </a:t>
            </a:r>
            <a:r>
              <a:rPr lang="en-US" sz="2800" dirty="0" err="1"/>
              <a:t>RegEx</a:t>
            </a:r>
            <a:endParaRPr lang="en-US" sz="2800" dirty="0"/>
          </a:p>
          <a:p>
            <a:r>
              <a:rPr lang="en-US" sz="2800" dirty="0"/>
              <a:t> </a:t>
            </a:r>
            <a:r>
              <a:rPr lang="en-US" sz="2800" dirty="0" err="1"/>
              <a:t>matplotlib</a:t>
            </a:r>
            <a:endParaRPr lang="en-US" sz="2800" dirty="0"/>
          </a:p>
          <a:p>
            <a:r>
              <a:rPr lang="en-US" sz="2800" dirty="0"/>
              <a:t> </a:t>
            </a:r>
            <a:r>
              <a:rPr lang="en-US" sz="2800" dirty="0" err="1"/>
              <a:t>plotly</a:t>
            </a:r>
            <a:endParaRPr lang="en-US" sz="2800" dirty="0"/>
          </a:p>
        </p:txBody>
      </p:sp>
      <p:sp>
        <p:nvSpPr>
          <p:cNvPr id="8" name="Title 1">
            <a:extLst>
              <a:ext uri="{FF2B5EF4-FFF2-40B4-BE49-F238E27FC236}">
                <a16:creationId xmlns:a16="http://schemas.microsoft.com/office/drawing/2014/main" id="{DD2CB4B0-26A9-EC98-DD95-E83169BE8903}"/>
              </a:ext>
            </a:extLst>
          </p:cNvPr>
          <p:cNvSpPr>
            <a:spLocks noGrp="1"/>
          </p:cNvSpPr>
          <p:nvPr/>
        </p:nvSpPr>
        <p:spPr>
          <a:xfrm>
            <a:off x="431320" y="562673"/>
            <a:ext cx="10972800" cy="1143000"/>
          </a:xfrm>
          <a:prstGeom prst="rect">
            <a:avLst/>
          </a:prstGeom>
        </p:spPr>
        <p:txBody>
          <a:bodyPr vert="horz" rtlCol="0"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dirty="0">
                <a:solidFill>
                  <a:srgbClr val="FF0000"/>
                </a:solidFill>
                <a:latin typeface="Algerian" panose="04020705040A02060702" pitchFamily="82" charset="0"/>
              </a:rPr>
              <a:t>Libraries  used:</a:t>
            </a:r>
          </a:p>
        </p:txBody>
      </p:sp>
      <p:pic>
        <p:nvPicPr>
          <p:cNvPr id="9" name="Picture 8">
            <a:extLst>
              <a:ext uri="{FF2B5EF4-FFF2-40B4-BE49-F238E27FC236}">
                <a16:creationId xmlns:a16="http://schemas.microsoft.com/office/drawing/2014/main" id="{4EB78F95-16DA-2A8D-6CC8-7BFE2F74FBCC}"/>
              </a:ext>
            </a:extLst>
          </p:cNvPr>
          <p:cNvPicPr>
            <a:picLocks noChangeAspect="1"/>
          </p:cNvPicPr>
          <p:nvPr/>
        </p:nvPicPr>
        <p:blipFill>
          <a:blip r:embed="rId2"/>
          <a:stretch>
            <a:fillRect/>
          </a:stretch>
        </p:blipFill>
        <p:spPr>
          <a:xfrm>
            <a:off x="4547793" y="1625129"/>
            <a:ext cx="5427218" cy="3585990"/>
          </a:xfrm>
          <a:prstGeom prst="rect">
            <a:avLst/>
          </a:prstGeom>
        </p:spPr>
      </p:pic>
      <p:pic>
        <p:nvPicPr>
          <p:cNvPr id="10" name="Picture 9">
            <a:extLst>
              <a:ext uri="{FF2B5EF4-FFF2-40B4-BE49-F238E27FC236}">
                <a16:creationId xmlns:a16="http://schemas.microsoft.com/office/drawing/2014/main" id="{A7842CB0-8ED7-0082-6A99-160899F79CE4}"/>
              </a:ext>
            </a:extLst>
          </p:cNvPr>
          <p:cNvPicPr>
            <a:picLocks noChangeAspect="1"/>
          </p:cNvPicPr>
          <p:nvPr/>
        </p:nvPicPr>
        <p:blipFill>
          <a:blip r:embed="rId3" cstate="print"/>
          <a:stretch>
            <a:fillRect/>
          </a:stretch>
        </p:blipFill>
        <p:spPr>
          <a:xfrm>
            <a:off x="9345284" y="3015420"/>
            <a:ext cx="2415396" cy="1207698"/>
          </a:xfrm>
          <a:prstGeom prst="rect">
            <a:avLst/>
          </a:prstGeom>
        </p:spPr>
      </p:pic>
      <p:pic>
        <p:nvPicPr>
          <p:cNvPr id="11" name="Picture 10">
            <a:extLst>
              <a:ext uri="{FF2B5EF4-FFF2-40B4-BE49-F238E27FC236}">
                <a16:creationId xmlns:a16="http://schemas.microsoft.com/office/drawing/2014/main" id="{00F56F4F-8AA1-AB99-580C-1CD2EC9077CD}"/>
              </a:ext>
            </a:extLst>
          </p:cNvPr>
          <p:cNvPicPr>
            <a:picLocks noChangeAspect="1"/>
          </p:cNvPicPr>
          <p:nvPr/>
        </p:nvPicPr>
        <p:blipFill>
          <a:blip r:embed="rId4" cstate="print"/>
          <a:stretch>
            <a:fillRect/>
          </a:stretch>
        </p:blipFill>
        <p:spPr>
          <a:xfrm>
            <a:off x="8718429" y="4990258"/>
            <a:ext cx="2828386" cy="993318"/>
          </a:xfrm>
          <a:prstGeom prst="rect">
            <a:avLst/>
          </a:prstGeom>
        </p:spPr>
      </p:pic>
      <p:pic>
        <p:nvPicPr>
          <p:cNvPr id="2" name="Picture 1">
            <a:extLst>
              <a:ext uri="{FF2B5EF4-FFF2-40B4-BE49-F238E27FC236}">
                <a16:creationId xmlns:a16="http://schemas.microsoft.com/office/drawing/2014/main" id="{2AAF414D-505C-FD89-D94B-F3A9C29CC5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3183" y="6130457"/>
            <a:ext cx="1528946" cy="634572"/>
          </a:xfrm>
          <a:prstGeom prst="rect">
            <a:avLst/>
          </a:prstGeom>
        </p:spPr>
      </p:pic>
    </p:spTree>
    <p:extLst>
      <p:ext uri="{BB962C8B-B14F-4D97-AF65-F5344CB8AC3E}">
        <p14:creationId xmlns:p14="http://schemas.microsoft.com/office/powerpoint/2010/main" val="3848279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D9C02F-4724-49EF-359E-56C98538E84B}"/>
              </a:ext>
            </a:extLst>
          </p:cNvPr>
          <p:cNvPicPr>
            <a:picLocks noChangeAspect="1"/>
          </p:cNvPicPr>
          <p:nvPr/>
        </p:nvPicPr>
        <p:blipFill rotWithShape="1">
          <a:blip r:embed="rId2">
            <a:extLst>
              <a:ext uri="{28A0092B-C50C-407E-A947-70E740481C1C}">
                <a14:useLocalDpi xmlns:a14="http://schemas.microsoft.com/office/drawing/2010/main" val="0"/>
              </a:ext>
            </a:extLst>
          </a:blip>
          <a:srcRect l="10000" t="16544" r="5083" b="13630"/>
          <a:stretch/>
        </p:blipFill>
        <p:spPr>
          <a:xfrm>
            <a:off x="857250" y="1085849"/>
            <a:ext cx="9734550" cy="5150261"/>
          </a:xfrm>
          <a:prstGeom prst="rect">
            <a:avLst/>
          </a:prstGeom>
        </p:spPr>
      </p:pic>
      <p:sp>
        <p:nvSpPr>
          <p:cNvPr id="4" name="TextBox 3">
            <a:extLst>
              <a:ext uri="{FF2B5EF4-FFF2-40B4-BE49-F238E27FC236}">
                <a16:creationId xmlns:a16="http://schemas.microsoft.com/office/drawing/2014/main" id="{CAD7D9D2-5247-4619-C1B8-81BB52D93A99}"/>
              </a:ext>
            </a:extLst>
          </p:cNvPr>
          <p:cNvSpPr txBox="1"/>
          <p:nvPr/>
        </p:nvSpPr>
        <p:spPr>
          <a:xfrm>
            <a:off x="704850" y="395433"/>
            <a:ext cx="6096000" cy="369332"/>
          </a:xfrm>
          <a:prstGeom prst="rect">
            <a:avLst/>
          </a:prstGeom>
          <a:noFill/>
        </p:spPr>
        <p:txBody>
          <a:bodyPr wrap="square">
            <a:spAutoFit/>
          </a:bodyPr>
          <a:lstStyle/>
          <a:p>
            <a:r>
              <a:rPr lang="en-US" sz="1800" b="1" dirty="0">
                <a:solidFill>
                  <a:srgbClr val="FF0000"/>
                </a:solidFill>
                <a:latin typeface="Algerian" panose="04020705040A02060702" pitchFamily="82" charset="0"/>
                <a:ea typeface="Tahoma" panose="020B0604030504040204" pitchFamily="34" charset="0"/>
                <a:cs typeface="Times New Roman" panose="02020603050405020304" pitchFamily="18" charset="0"/>
              </a:rPr>
              <a:t>RAW Data Collection from Oyo Site</a:t>
            </a:r>
          </a:p>
        </p:txBody>
      </p:sp>
    </p:spTree>
    <p:extLst>
      <p:ext uri="{BB962C8B-B14F-4D97-AF65-F5344CB8AC3E}">
        <p14:creationId xmlns:p14="http://schemas.microsoft.com/office/powerpoint/2010/main" val="1219616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AA824D-7EE1-997A-2F2E-33C1D3C29611}"/>
              </a:ext>
            </a:extLst>
          </p:cNvPr>
          <p:cNvSpPr txBox="1"/>
          <p:nvPr/>
        </p:nvSpPr>
        <p:spPr>
          <a:xfrm>
            <a:off x="818515" y="896237"/>
            <a:ext cx="6096000" cy="3928255"/>
          </a:xfrm>
          <a:prstGeom prst="rect">
            <a:avLst/>
          </a:prstGeom>
          <a:noFill/>
        </p:spPr>
        <p:txBody>
          <a:bodyPr wrap="square">
            <a:spAutoFit/>
          </a:bodyPr>
          <a:lstStyle/>
          <a:p>
            <a:pPr lvl="0"/>
            <a:r>
              <a:rPr lang="en-IN" sz="3200" b="1" dirty="0">
                <a:solidFill>
                  <a:srgbClr val="FF0000"/>
                </a:solidFill>
                <a:latin typeface="Times New Roman" pitchFamily="18" charset="0"/>
                <a:cs typeface="Times New Roman" pitchFamily="18" charset="0"/>
              </a:rPr>
              <a:t>Data Cleaning Steps:</a:t>
            </a:r>
          </a:p>
          <a:p>
            <a:pPr marL="342900" lvl="0" indent="-342900" algn="just">
              <a:lnSpc>
                <a:spcPct val="250000"/>
              </a:lnSpc>
              <a:buFont typeface="Arial" panose="020B0604020202020204" pitchFamily="34" charset="0"/>
              <a:buChar char="•"/>
            </a:pPr>
            <a:r>
              <a:rPr lang="en-US" sz="1800" dirty="0">
                <a:latin typeface="Times New Roman" pitchFamily="18" charset="0"/>
                <a:cs typeface="Times New Roman" pitchFamily="18" charset="0"/>
              </a:rPr>
              <a:t> </a:t>
            </a:r>
            <a:r>
              <a:rPr lang="en-US" dirty="0">
                <a:latin typeface="Times New Roman" pitchFamily="18" charset="0"/>
                <a:cs typeface="Times New Roman" pitchFamily="18" charset="0"/>
              </a:rPr>
              <a:t>Check for Duplicates </a:t>
            </a:r>
          </a:p>
          <a:p>
            <a:pPr marL="342900" lvl="0" indent="-342900" algn="just">
              <a:lnSpc>
                <a:spcPct val="250000"/>
              </a:lnSpc>
              <a:buFont typeface="Arial" panose="020B0604020202020204" pitchFamily="34" charset="0"/>
              <a:buChar char="•"/>
            </a:pPr>
            <a:r>
              <a:rPr lang="en-US" dirty="0">
                <a:latin typeface="Times New Roman" pitchFamily="18" charset="0"/>
                <a:cs typeface="Times New Roman" pitchFamily="18" charset="0"/>
              </a:rPr>
              <a:t> Drop the duplicate column and unnecessary columns.</a:t>
            </a:r>
          </a:p>
          <a:p>
            <a:pPr marL="342900" lvl="0" indent="-342900" algn="just">
              <a:lnSpc>
                <a:spcPct val="250000"/>
              </a:lnSpc>
              <a:buFont typeface="Arial" panose="020B0604020202020204" pitchFamily="34" charset="0"/>
              <a:buChar char="•"/>
            </a:pPr>
            <a:r>
              <a:rPr lang="en-US" dirty="0">
                <a:latin typeface="Times New Roman" pitchFamily="18" charset="0"/>
                <a:cs typeface="Times New Roman" pitchFamily="18" charset="0"/>
              </a:rPr>
              <a:t> Checking and removing special characters.</a:t>
            </a:r>
          </a:p>
          <a:p>
            <a:pPr marL="342900" indent="-342900" algn="just">
              <a:lnSpc>
                <a:spcPct val="250000"/>
              </a:lnSpc>
              <a:buFont typeface="Arial" panose="020B0604020202020204" pitchFamily="34" charset="0"/>
              <a:buChar char="•"/>
            </a:pPr>
            <a:r>
              <a:rPr lang="en-US" dirty="0">
                <a:latin typeface="Times New Roman" pitchFamily="18" charset="0"/>
                <a:cs typeface="Times New Roman" pitchFamily="18" charset="0"/>
              </a:rPr>
              <a:t>  Identifying and imputing missing values.</a:t>
            </a:r>
          </a:p>
          <a:p>
            <a:pPr marL="342900" indent="-342900" algn="just">
              <a:lnSpc>
                <a:spcPct val="250000"/>
              </a:lnSpc>
              <a:buFont typeface="Arial" panose="020B0604020202020204" pitchFamily="34" charset="0"/>
              <a:buChar char="•"/>
            </a:pPr>
            <a:r>
              <a:rPr lang="en-US" dirty="0">
                <a:latin typeface="Times New Roman" pitchFamily="18" charset="0"/>
                <a:cs typeface="Times New Roman" pitchFamily="18" charset="0"/>
              </a:rPr>
              <a:t> Data Type conversion.</a:t>
            </a:r>
          </a:p>
        </p:txBody>
      </p:sp>
      <p:sp>
        <p:nvSpPr>
          <p:cNvPr id="5" name="TextBox 4">
            <a:extLst>
              <a:ext uri="{FF2B5EF4-FFF2-40B4-BE49-F238E27FC236}">
                <a16:creationId xmlns:a16="http://schemas.microsoft.com/office/drawing/2014/main" id="{18A96C9C-37FC-9F8B-6D86-2A9F8A1B89B2}"/>
              </a:ext>
            </a:extLst>
          </p:cNvPr>
          <p:cNvSpPr txBox="1"/>
          <p:nvPr/>
        </p:nvSpPr>
        <p:spPr>
          <a:xfrm>
            <a:off x="751840" y="896237"/>
            <a:ext cx="6096000" cy="523220"/>
          </a:xfrm>
          <a:prstGeom prst="rect">
            <a:avLst/>
          </a:prstGeom>
          <a:noFill/>
        </p:spPr>
        <p:txBody>
          <a:bodyPr wrap="square">
            <a:spAutoFit/>
          </a:bodyPr>
          <a:lstStyle/>
          <a:p>
            <a:pPr lvl="0"/>
            <a:r>
              <a:rPr lang="en-IN" sz="2800" b="1" u="sng" dirty="0">
                <a:solidFill>
                  <a:srgbClr val="FF0000"/>
                </a:solidFill>
                <a:latin typeface="Bernard MT Condensed" panose="02050806060905020404" pitchFamily="18" charset="0"/>
                <a:cs typeface="Times New Roman" pitchFamily="18" charset="0"/>
              </a:rPr>
              <a:t> </a:t>
            </a:r>
          </a:p>
        </p:txBody>
      </p:sp>
      <p:pic>
        <p:nvPicPr>
          <p:cNvPr id="2" name="Picture 1">
            <a:extLst>
              <a:ext uri="{FF2B5EF4-FFF2-40B4-BE49-F238E27FC236}">
                <a16:creationId xmlns:a16="http://schemas.microsoft.com/office/drawing/2014/main" id="{7742C05B-ABD2-4640-5414-7F20ACCC0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3183" y="6130457"/>
            <a:ext cx="1528946" cy="634572"/>
          </a:xfrm>
          <a:prstGeom prst="rect">
            <a:avLst/>
          </a:prstGeom>
        </p:spPr>
      </p:pic>
    </p:spTree>
    <p:extLst>
      <p:ext uri="{BB962C8B-B14F-4D97-AF65-F5344CB8AC3E}">
        <p14:creationId xmlns:p14="http://schemas.microsoft.com/office/powerpoint/2010/main" val="2667939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637</TotalTime>
  <Words>1332</Words>
  <Application>Microsoft Office PowerPoint</Application>
  <PresentationFormat>Widescreen</PresentationFormat>
  <Paragraphs>112</Paragraphs>
  <Slides>25</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Algerian</vt:lpstr>
      <vt:lpstr>Arial</vt:lpstr>
      <vt:lpstr>Arial Rounded MT Bold</vt:lpstr>
      <vt:lpstr>Bernard MT Condensed</vt:lpstr>
      <vt:lpstr>Calibri</vt:lpstr>
      <vt:lpstr>Calibri Light</vt:lpstr>
      <vt:lpstr>Helvetica Neue</vt:lpstr>
      <vt:lpstr>Libre Baskerville</vt:lpstr>
      <vt:lpstr>Söhne</vt:lpstr>
      <vt:lpstr>Times New Roman</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Pradipta Dipu</dc:creator>
  <cp:lastModifiedBy>Pradipta Dipu</cp:lastModifiedBy>
  <cp:revision>27</cp:revision>
  <dcterms:created xsi:type="dcterms:W3CDTF">2022-12-26T17:35:38Z</dcterms:created>
  <dcterms:modified xsi:type="dcterms:W3CDTF">2023-01-05T13:13:01Z</dcterms:modified>
</cp:coreProperties>
</file>